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77" r:id="rId2"/>
    <p:sldId id="274" r:id="rId3"/>
    <p:sldId id="275" r:id="rId4"/>
    <p:sldId id="289" r:id="rId5"/>
    <p:sldId id="279" r:id="rId6"/>
    <p:sldId id="290" r:id="rId7"/>
    <p:sldId id="281" r:id="rId8"/>
    <p:sldId id="282" r:id="rId9"/>
    <p:sldId id="288" r:id="rId10"/>
    <p:sldId id="283" r:id="rId11"/>
    <p:sldId id="28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o Pata" initials="M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7193"/>
    <a:srgbClr val="432B3E"/>
    <a:srgbClr val="976A98"/>
    <a:srgbClr val="D52B1C"/>
    <a:srgbClr val="A31944"/>
    <a:srgbClr val="638CA4"/>
    <a:srgbClr val="14467B"/>
    <a:srgbClr val="E12E30"/>
    <a:srgbClr val="0099D5"/>
    <a:srgbClr val="90A5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47"/>
    <p:restoredTop sz="94497"/>
  </p:normalViewPr>
  <p:slideViewPr>
    <p:cSldViewPr snapToGrid="0" snapToObjects="1">
      <p:cViewPr varScale="1">
        <p:scale>
          <a:sx n="98" d="100"/>
          <a:sy n="98" d="100"/>
        </p:scale>
        <p:origin x="684"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04EBA3-3934-524E-8A73-AFE6F14643AF}" type="datetimeFigureOut">
              <a:rPr lang="it-IT" smtClean="0"/>
              <a:t>14/12/2022</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E49C6E-BA8E-8143-B34B-86127B909F66}" type="slidenum">
              <a:rPr lang="it-IT" smtClean="0"/>
              <a:t>‹N›</a:t>
            </a:fld>
            <a:endParaRPr lang="it-IT" dirty="0"/>
          </a:p>
        </p:txBody>
      </p:sp>
    </p:spTree>
    <p:extLst>
      <p:ext uri="{BB962C8B-B14F-4D97-AF65-F5344CB8AC3E}">
        <p14:creationId xmlns:p14="http://schemas.microsoft.com/office/powerpoint/2010/main" val="705436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39E49C6E-BA8E-8143-B34B-86127B909F66}" type="slidenum">
              <a:rPr lang="it-IT" smtClean="0"/>
              <a:t>2</a:t>
            </a:fld>
            <a:endParaRPr lang="it-IT" dirty="0"/>
          </a:p>
        </p:txBody>
      </p:sp>
    </p:spTree>
    <p:extLst>
      <p:ext uri="{BB962C8B-B14F-4D97-AF65-F5344CB8AC3E}">
        <p14:creationId xmlns:p14="http://schemas.microsoft.com/office/powerpoint/2010/main" val="16495176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solidFill>
          <a:schemeClr val="bg1"/>
        </a:solidFill>
        <a:effectLst/>
      </p:bgPr>
    </p:bg>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2BD009E0-D265-0B4B-8FCA-D4EF994EB27B}"/>
              </a:ext>
            </a:extLst>
          </p:cNvPr>
          <p:cNvSpPr/>
          <p:nvPr userDrawn="1"/>
        </p:nvSpPr>
        <p:spPr>
          <a:xfrm>
            <a:off x="2495708" y="4313027"/>
            <a:ext cx="4152584" cy="369332"/>
          </a:xfrm>
          <a:prstGeom prst="rect">
            <a:avLst/>
          </a:prstGeom>
        </p:spPr>
        <p:txBody>
          <a:bodyPr wrap="square">
            <a:spAutoFit/>
          </a:bodyPr>
          <a:lstStyle/>
          <a:p>
            <a:pPr algn="ctr"/>
            <a:r>
              <a:rPr lang="it-IT" sz="900" dirty="0">
                <a:latin typeface="+mj-lt"/>
                <a:ea typeface="Cambria" panose="02040503050406030204" pitchFamily="18" charset="0"/>
                <a:cs typeface="Calibri" panose="020F0502020204030204" pitchFamily="34" charset="0"/>
              </a:rPr>
              <a:t>Un servizio di aggiornamento scientifico</a:t>
            </a:r>
            <a:br>
              <a:rPr lang="it-IT" sz="900" dirty="0">
                <a:latin typeface="+mj-lt"/>
                <a:ea typeface="Cambria" panose="02040503050406030204" pitchFamily="18" charset="0"/>
                <a:cs typeface="Calibri" panose="020F0502020204030204" pitchFamily="34" charset="0"/>
              </a:rPr>
            </a:br>
            <a:r>
              <a:rPr lang="it-IT" sz="900" dirty="0">
                <a:latin typeface="+mj-lt"/>
                <a:ea typeface="Cambria" panose="02040503050406030204" pitchFamily="18" charset="0"/>
                <a:cs typeface="Calibri" panose="020F0502020204030204" pitchFamily="34" charset="0"/>
              </a:rPr>
              <a:t>realizzato con un contributo educazionale non condizionante di</a:t>
            </a:r>
            <a:endParaRPr lang="it-IT" sz="900" dirty="0">
              <a:effectLst/>
              <a:latin typeface="+mj-lt"/>
              <a:ea typeface="Cambria" panose="02040503050406030204" pitchFamily="18" charset="0"/>
              <a:cs typeface="Times New Roman" panose="02020603050405020304" pitchFamily="18" charset="0"/>
            </a:endParaRPr>
          </a:p>
        </p:txBody>
      </p:sp>
      <p:sp>
        <p:nvSpPr>
          <p:cNvPr id="9" name="Rettangolo 8">
            <a:extLst>
              <a:ext uri="{FF2B5EF4-FFF2-40B4-BE49-F238E27FC236}">
                <a16:creationId xmlns:a16="http://schemas.microsoft.com/office/drawing/2014/main" id="{3DE552B8-F3E9-1743-83FF-793FFE19D42B}"/>
              </a:ext>
            </a:extLst>
          </p:cNvPr>
          <p:cNvSpPr/>
          <p:nvPr userDrawn="1"/>
        </p:nvSpPr>
        <p:spPr>
          <a:xfrm>
            <a:off x="0" y="4257825"/>
            <a:ext cx="9144000" cy="54333"/>
          </a:xfrm>
          <a:prstGeom prst="rect">
            <a:avLst/>
          </a:prstGeom>
          <a:solidFill>
            <a:srgbClr val="97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50BCE9BA-35DF-95FE-AB57-7D27306C53D1}"/>
              </a:ext>
            </a:extLst>
          </p:cNvPr>
          <p:cNvPicPr>
            <a:picLocks noChangeAspect="1"/>
          </p:cNvPicPr>
          <p:nvPr userDrawn="1"/>
        </p:nvPicPr>
        <p:blipFill rotWithShape="1">
          <a:blip r:embed="rId2"/>
          <a:srcRect l="9206" t="18880" r="6580" b="17314"/>
          <a:stretch/>
        </p:blipFill>
        <p:spPr>
          <a:xfrm>
            <a:off x="3918941" y="4630989"/>
            <a:ext cx="1306119" cy="396968"/>
          </a:xfrm>
          <a:prstGeom prst="rect">
            <a:avLst/>
          </a:prstGeom>
        </p:spPr>
      </p:pic>
      <p:sp>
        <p:nvSpPr>
          <p:cNvPr id="12" name="Rettangolo 11">
            <a:extLst>
              <a:ext uri="{FF2B5EF4-FFF2-40B4-BE49-F238E27FC236}">
                <a16:creationId xmlns:a16="http://schemas.microsoft.com/office/drawing/2014/main" id="{68B635E8-5CC7-8D41-ADD5-A895ECB7744D}"/>
              </a:ext>
            </a:extLst>
          </p:cNvPr>
          <p:cNvSpPr/>
          <p:nvPr userDrawn="1"/>
        </p:nvSpPr>
        <p:spPr>
          <a:xfrm>
            <a:off x="938026" y="1192696"/>
            <a:ext cx="979721" cy="248479"/>
          </a:xfrm>
          <a:prstGeom prst="rect">
            <a:avLst/>
          </a:prstGeom>
          <a:solidFill>
            <a:srgbClr val="97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 name="Immagine 2" descr="Immagine che contiene testo&#10;&#10;Descrizione generata automaticamente">
            <a:extLst>
              <a:ext uri="{FF2B5EF4-FFF2-40B4-BE49-F238E27FC236}">
                <a16:creationId xmlns:a16="http://schemas.microsoft.com/office/drawing/2014/main" id="{B0224E9A-D2AE-8889-9BF6-BCD012EDA612}"/>
              </a:ext>
            </a:extLst>
          </p:cNvPr>
          <p:cNvPicPr>
            <a:picLocks noChangeAspect="1"/>
          </p:cNvPicPr>
          <p:nvPr userDrawn="1"/>
        </p:nvPicPr>
        <p:blipFill>
          <a:blip r:embed="rId3"/>
          <a:stretch>
            <a:fillRect/>
          </a:stretch>
        </p:blipFill>
        <p:spPr>
          <a:xfrm>
            <a:off x="0" y="0"/>
            <a:ext cx="9153094" cy="1802015"/>
          </a:xfrm>
          <a:prstGeom prst="rect">
            <a:avLst/>
          </a:prstGeom>
        </p:spPr>
      </p:pic>
      <p:sp>
        <p:nvSpPr>
          <p:cNvPr id="4" name="Triangolo 3">
            <a:extLst>
              <a:ext uri="{FF2B5EF4-FFF2-40B4-BE49-F238E27FC236}">
                <a16:creationId xmlns:a16="http://schemas.microsoft.com/office/drawing/2014/main" id="{A509DD4A-9B79-F6FE-71DC-295AB08C0E96}"/>
              </a:ext>
            </a:extLst>
          </p:cNvPr>
          <p:cNvSpPr/>
          <p:nvPr userDrawn="1"/>
        </p:nvSpPr>
        <p:spPr>
          <a:xfrm>
            <a:off x="4269850" y="1616916"/>
            <a:ext cx="604300" cy="18553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Immagine 6">
            <a:extLst>
              <a:ext uri="{FF2B5EF4-FFF2-40B4-BE49-F238E27FC236}">
                <a16:creationId xmlns:a16="http://schemas.microsoft.com/office/drawing/2014/main" id="{FBB7CCB5-3A9D-4DD3-6649-2F107215EE9A}"/>
              </a:ext>
            </a:extLst>
          </p:cNvPr>
          <p:cNvPicPr>
            <a:picLocks noChangeAspect="1"/>
          </p:cNvPicPr>
          <p:nvPr userDrawn="1"/>
        </p:nvPicPr>
        <p:blipFill>
          <a:blip r:embed="rId4"/>
          <a:stretch>
            <a:fillRect/>
          </a:stretch>
        </p:blipFill>
        <p:spPr>
          <a:xfrm>
            <a:off x="3825170" y="1868367"/>
            <a:ext cx="1493660" cy="281317"/>
          </a:xfrm>
          <a:prstGeom prst="rect">
            <a:avLst/>
          </a:prstGeom>
        </p:spPr>
      </p:pic>
      <p:sp>
        <p:nvSpPr>
          <p:cNvPr id="2" name="CasellaDiTesto 1">
            <a:extLst>
              <a:ext uri="{FF2B5EF4-FFF2-40B4-BE49-F238E27FC236}">
                <a16:creationId xmlns:a16="http://schemas.microsoft.com/office/drawing/2014/main" id="{48B5DF65-C015-0CEE-5898-4B57AA1F4CB5}"/>
              </a:ext>
            </a:extLst>
          </p:cNvPr>
          <p:cNvSpPr txBox="1"/>
          <p:nvPr userDrawn="1"/>
        </p:nvSpPr>
        <p:spPr>
          <a:xfrm>
            <a:off x="1085316" y="2571750"/>
            <a:ext cx="6973368" cy="1261884"/>
          </a:xfrm>
          <a:prstGeom prst="rect">
            <a:avLst/>
          </a:prstGeom>
          <a:noFill/>
        </p:spPr>
        <p:txBody>
          <a:bodyPr wrap="square">
            <a:spAutoFit/>
          </a:bodyPr>
          <a:lstStyle/>
          <a:p>
            <a:pPr algn="ctr"/>
            <a:r>
              <a:rPr lang="it-IT" sz="1600" b="1" dirty="0">
                <a:solidFill>
                  <a:srgbClr val="976A98"/>
                </a:solidFill>
                <a:effectLst/>
                <a:latin typeface="+mj-lt"/>
                <a:ea typeface="Calibri" panose="020F0502020204030204" pitchFamily="34" charset="0"/>
                <a:cs typeface="Calibri" panose="020F0502020204030204" pitchFamily="34" charset="0"/>
              </a:rPr>
              <a:t>DAL SAN ANTONIO BREAST CANCER SYMPOSIUM 2022</a:t>
            </a:r>
            <a:endParaRPr lang="it-IT" sz="1600" dirty="0">
              <a:solidFill>
                <a:srgbClr val="976A98"/>
              </a:solidFill>
              <a:effectLst/>
              <a:latin typeface="+mj-lt"/>
              <a:ea typeface="Calibri" panose="020F0502020204030204" pitchFamily="34" charset="0"/>
              <a:cs typeface="Times New Roman" panose="02020603050405020304" pitchFamily="18" charset="0"/>
            </a:endParaRPr>
          </a:p>
          <a:p>
            <a:pPr algn="ctr"/>
            <a:r>
              <a:rPr lang="it-IT" sz="1800" b="1" dirty="0">
                <a:effectLst/>
                <a:latin typeface="+mj-lt"/>
                <a:ea typeface="Calibri" panose="020F0502020204030204" pitchFamily="34" charset="0"/>
                <a:cs typeface="Calibri" panose="020F0502020204030204" pitchFamily="34" charset="0"/>
              </a:rPr>
              <a:t> </a:t>
            </a:r>
            <a:endParaRPr lang="it-IT" sz="1600" dirty="0">
              <a:effectLst/>
              <a:latin typeface="+mj-lt"/>
              <a:ea typeface="Calibri" panose="020F0502020204030204" pitchFamily="34" charset="0"/>
              <a:cs typeface="Times New Roman" panose="02020603050405020304" pitchFamily="18" charset="0"/>
            </a:endParaRPr>
          </a:p>
          <a:p>
            <a:pPr algn="ctr"/>
            <a:r>
              <a:rPr lang="it-IT" sz="4000" b="1" dirty="0">
                <a:solidFill>
                  <a:srgbClr val="7C7193"/>
                </a:solidFill>
                <a:effectLst/>
                <a:latin typeface="+mj-lt"/>
                <a:ea typeface="Calibri" panose="020F0502020204030204" pitchFamily="34" charset="0"/>
                <a:cs typeface="Times New Roman" panose="02020603050405020304" pitchFamily="18" charset="0"/>
              </a:rPr>
              <a:t>Focus sulle novità per i CDK4/6i</a:t>
            </a:r>
            <a:endParaRPr lang="it-IT" sz="4000" dirty="0">
              <a:solidFill>
                <a:srgbClr val="7C7193"/>
              </a:solidFill>
              <a:effectLst/>
              <a:latin typeface="+mj-lt"/>
              <a:ea typeface="Calibri" panose="020F0502020204030204" pitchFamily="34" charset="0"/>
              <a:cs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a titolo">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359" y="2595892"/>
            <a:ext cx="7796720" cy="401934"/>
          </a:xfrm>
        </p:spPr>
        <p:txBody>
          <a:bodyPr>
            <a:noAutofit/>
          </a:bodyPr>
          <a:lstStyle>
            <a:lvl1pPr marL="0" indent="0" algn="ctr">
              <a:buNone/>
              <a:defRPr sz="2400">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9" name="Rettangolo 8">
            <a:extLst>
              <a:ext uri="{FF2B5EF4-FFF2-40B4-BE49-F238E27FC236}">
                <a16:creationId xmlns:a16="http://schemas.microsoft.com/office/drawing/2014/main" id="{D5029C74-8FA8-8645-B96F-3E4AABC53F53}"/>
              </a:ext>
            </a:extLst>
          </p:cNvPr>
          <p:cNvSpPr/>
          <p:nvPr userDrawn="1"/>
        </p:nvSpPr>
        <p:spPr>
          <a:xfrm>
            <a:off x="-9427" y="4922524"/>
            <a:ext cx="9180000" cy="252000"/>
          </a:xfrm>
          <a:prstGeom prst="rect">
            <a:avLst/>
          </a:prstGeom>
          <a:solidFill>
            <a:srgbClr val="976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0" name="Immagine 9">
            <a:extLst>
              <a:ext uri="{FF2B5EF4-FFF2-40B4-BE49-F238E27FC236}">
                <a16:creationId xmlns:a16="http://schemas.microsoft.com/office/drawing/2014/main" id="{070EBCEE-B5E3-4644-960A-A6AC416C6D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11" name="Rettangolo 10">
            <a:extLst>
              <a:ext uri="{FF2B5EF4-FFF2-40B4-BE49-F238E27FC236}">
                <a16:creationId xmlns:a16="http://schemas.microsoft.com/office/drawing/2014/main" id="{F1E87B41-3501-1743-BD32-D43DE7453B3B}"/>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4" name="Immagine 3">
            <a:extLst>
              <a:ext uri="{FF2B5EF4-FFF2-40B4-BE49-F238E27FC236}">
                <a16:creationId xmlns:a16="http://schemas.microsoft.com/office/drawing/2014/main" id="{B4A0DBD3-2D76-61A3-83C2-802067C35210}"/>
              </a:ext>
            </a:extLst>
          </p:cNvPr>
          <p:cNvPicPr>
            <a:picLocks noChangeAspect="1"/>
          </p:cNvPicPr>
          <p:nvPr userDrawn="1"/>
        </p:nvPicPr>
        <p:blipFill>
          <a:blip r:embed="rId3"/>
          <a:srcRect/>
          <a:stretch/>
        </p:blipFill>
        <p:spPr>
          <a:xfrm>
            <a:off x="3744568" y="272398"/>
            <a:ext cx="1654865" cy="311678"/>
          </a:xfrm>
          <a:prstGeom prst="rect">
            <a:avLst/>
          </a:prstGeom>
        </p:spPr>
      </p:pic>
      <p:pic>
        <p:nvPicPr>
          <p:cNvPr id="5" name="Immagine 4">
            <a:extLst>
              <a:ext uri="{FF2B5EF4-FFF2-40B4-BE49-F238E27FC236}">
                <a16:creationId xmlns:a16="http://schemas.microsoft.com/office/drawing/2014/main" id="{746797D3-B613-8A97-22B1-00D525CA57D6}"/>
              </a:ext>
            </a:extLst>
          </p:cNvPr>
          <p:cNvPicPr>
            <a:picLocks noChangeAspect="1"/>
          </p:cNvPicPr>
          <p:nvPr userDrawn="1"/>
        </p:nvPicPr>
        <p:blipFill rotWithShape="1">
          <a:blip r:embed="rId4"/>
          <a:srcRect b="86286"/>
          <a:stretch/>
        </p:blipFill>
        <p:spPr>
          <a:xfrm>
            <a:off x="-85481" y="-33115"/>
            <a:ext cx="9314963" cy="252001"/>
          </a:xfrm>
          <a:prstGeom prst="rect">
            <a:avLst/>
          </a:prstGeom>
        </p:spPr>
      </p:pic>
      <p:pic>
        <p:nvPicPr>
          <p:cNvPr id="8" name="Immagine 7" descr="Immagine che contiene fiore, pianta, grafica vettoriale&#10;&#10;Descrizione generata automaticamente">
            <a:extLst>
              <a:ext uri="{FF2B5EF4-FFF2-40B4-BE49-F238E27FC236}">
                <a16:creationId xmlns:a16="http://schemas.microsoft.com/office/drawing/2014/main" id="{7254C90C-CA36-F7E4-182C-CE801946A69C}"/>
              </a:ext>
            </a:extLst>
          </p:cNvPr>
          <p:cNvPicPr>
            <a:picLocks noChangeAspect="1"/>
          </p:cNvPicPr>
          <p:nvPr userDrawn="1"/>
        </p:nvPicPr>
        <p:blipFill rotWithShape="1">
          <a:blip r:embed="rId5"/>
          <a:srcRect l="13220"/>
          <a:stretch/>
        </p:blipFill>
        <p:spPr>
          <a:xfrm>
            <a:off x="4063116" y="551929"/>
            <a:ext cx="1017768" cy="827376"/>
          </a:xfrm>
          <a:prstGeom prst="rect">
            <a:avLst/>
          </a:prstGeom>
        </p:spPr>
      </p:pic>
      <p:sp>
        <p:nvSpPr>
          <p:cNvPr id="6" name="CasellaDiTesto 5">
            <a:extLst>
              <a:ext uri="{FF2B5EF4-FFF2-40B4-BE49-F238E27FC236}">
                <a16:creationId xmlns:a16="http://schemas.microsoft.com/office/drawing/2014/main" id="{403EC062-5CE1-0196-FD98-68A77F4D0622}"/>
              </a:ext>
            </a:extLst>
          </p:cNvPr>
          <p:cNvSpPr txBox="1"/>
          <p:nvPr userDrawn="1"/>
        </p:nvSpPr>
        <p:spPr>
          <a:xfrm>
            <a:off x="1891584" y="1685247"/>
            <a:ext cx="5360833" cy="23083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p>
        </p:txBody>
      </p:sp>
    </p:spTree>
    <p:extLst>
      <p:ext uri="{BB962C8B-B14F-4D97-AF65-F5344CB8AC3E}">
        <p14:creationId xmlns:p14="http://schemas.microsoft.com/office/powerpoint/2010/main" val="1110940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Mess-chiave">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A2203DD-56AB-F3DA-AFDB-64BB95FAE8F3}"/>
              </a:ext>
            </a:extLst>
          </p:cNvPr>
          <p:cNvPicPr>
            <a:picLocks noChangeAspect="1"/>
          </p:cNvPicPr>
          <p:nvPr userDrawn="1"/>
        </p:nvPicPr>
        <p:blipFill rotWithShape="1">
          <a:blip r:embed="rId2"/>
          <a:srcRect b="86286"/>
          <a:stretch/>
        </p:blipFill>
        <p:spPr>
          <a:xfrm>
            <a:off x="-85481" y="4891499"/>
            <a:ext cx="9314963" cy="252001"/>
          </a:xfrm>
          <a:prstGeom prst="rect">
            <a:avLst/>
          </a:prstGeom>
        </p:spPr>
      </p:pic>
      <p:sp>
        <p:nvSpPr>
          <p:cNvPr id="3" name="Content Placeholder 2"/>
          <p:cNvSpPr>
            <a:spLocks noGrp="1"/>
          </p:cNvSpPr>
          <p:nvPr>
            <p:ph idx="1"/>
          </p:nvPr>
        </p:nvSpPr>
        <p:spPr>
          <a:xfrm>
            <a:off x="628650" y="1369218"/>
            <a:ext cx="7886700" cy="3263505"/>
          </a:xfrm>
        </p:spPr>
        <p:txBody>
          <a:bodyPr/>
          <a:lstStyle>
            <a:lvl1pPr>
              <a:buClr>
                <a:srgbClr val="A31944"/>
              </a:buClr>
              <a:defRPr sz="2000">
                <a:latin typeface="Calibri" panose="020F0502020204030204" pitchFamily="34" charset="0"/>
                <a:cs typeface="Calibri" panose="020F0502020204030204" pitchFamily="34" charset="0"/>
              </a:defRPr>
            </a:lvl1pPr>
            <a:lvl2pPr>
              <a:buClr>
                <a:srgbClr val="A31944"/>
              </a:buClr>
              <a:defRPr sz="1700">
                <a:latin typeface="Calibri" panose="020F0502020204030204" pitchFamily="34" charset="0"/>
                <a:cs typeface="Calibri" panose="020F0502020204030204" pitchFamily="34" charset="0"/>
              </a:defRPr>
            </a:lvl2pPr>
            <a:lvl3pPr>
              <a:buClr>
                <a:srgbClr val="A31944"/>
              </a:buClr>
              <a:defRPr sz="1400">
                <a:latin typeface="Calibri" panose="020F0502020204030204" pitchFamily="34" charset="0"/>
                <a:cs typeface="Calibri" panose="020F0502020204030204" pitchFamily="34" charset="0"/>
              </a:defRPr>
            </a:lvl3pPr>
            <a:lvl4pPr>
              <a:buClr>
                <a:srgbClr val="A31944"/>
              </a:buClr>
              <a:defRPr sz="1100">
                <a:latin typeface="Calibri" panose="020F0502020204030204" pitchFamily="34" charset="0"/>
                <a:cs typeface="Calibri" panose="020F0502020204030204" pitchFamily="34" charset="0"/>
              </a:defRPr>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pic>
        <p:nvPicPr>
          <p:cNvPr id="22" name="Immagine 21">
            <a:extLst>
              <a:ext uri="{FF2B5EF4-FFF2-40B4-BE49-F238E27FC236}">
                <a16:creationId xmlns:a16="http://schemas.microsoft.com/office/drawing/2014/main" id="{A25DD1E9-603A-F244-BDF0-DB9FE5653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23" name="Rettangolo 22">
            <a:extLst>
              <a:ext uri="{FF2B5EF4-FFF2-40B4-BE49-F238E27FC236}">
                <a16:creationId xmlns:a16="http://schemas.microsoft.com/office/drawing/2014/main" id="{2305A19E-AB4B-374B-B09E-7E1FD05D3999}"/>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5" name="Immagine 4">
            <a:extLst>
              <a:ext uri="{FF2B5EF4-FFF2-40B4-BE49-F238E27FC236}">
                <a16:creationId xmlns:a16="http://schemas.microsoft.com/office/drawing/2014/main" id="{6DC40AC1-91AF-6A7D-E7F3-A4E1AB79A8E2}"/>
              </a:ext>
            </a:extLst>
          </p:cNvPr>
          <p:cNvPicPr>
            <a:picLocks noChangeAspect="1"/>
          </p:cNvPicPr>
          <p:nvPr userDrawn="1"/>
        </p:nvPicPr>
        <p:blipFill>
          <a:blip r:embed="rId4"/>
          <a:stretch>
            <a:fillRect/>
          </a:stretch>
        </p:blipFill>
        <p:spPr>
          <a:xfrm>
            <a:off x="757478" y="55436"/>
            <a:ext cx="897344" cy="176401"/>
          </a:xfrm>
          <a:prstGeom prst="rect">
            <a:avLst/>
          </a:prstGeom>
        </p:spPr>
      </p:pic>
      <p:pic>
        <p:nvPicPr>
          <p:cNvPr id="4" name="Immagine 3" descr="Immagine che contiene fiore, pianta, grafica vettoriale&#10;&#10;Descrizione generata automaticamente">
            <a:extLst>
              <a:ext uri="{FF2B5EF4-FFF2-40B4-BE49-F238E27FC236}">
                <a16:creationId xmlns:a16="http://schemas.microsoft.com/office/drawing/2014/main" id="{99A41C38-E876-C46C-B55A-16689BC85770}"/>
              </a:ext>
            </a:extLst>
          </p:cNvPr>
          <p:cNvPicPr>
            <a:picLocks noChangeAspect="1"/>
          </p:cNvPicPr>
          <p:nvPr userDrawn="1"/>
        </p:nvPicPr>
        <p:blipFill rotWithShape="1">
          <a:blip r:embed="rId5"/>
          <a:srcRect l="13220"/>
          <a:stretch/>
        </p:blipFill>
        <p:spPr>
          <a:xfrm rot="10627745">
            <a:off x="12372" y="15383"/>
            <a:ext cx="627021" cy="509725"/>
          </a:xfrm>
          <a:prstGeom prst="rect">
            <a:avLst/>
          </a:prstGeom>
        </p:spPr>
      </p:pic>
      <p:sp>
        <p:nvSpPr>
          <p:cNvPr id="9" name="CasellaDiTesto 8">
            <a:extLst>
              <a:ext uri="{FF2B5EF4-FFF2-40B4-BE49-F238E27FC236}">
                <a16:creationId xmlns:a16="http://schemas.microsoft.com/office/drawing/2014/main" id="{61F21CBE-99FC-0708-7EEA-2CE94F5A9FBA}"/>
              </a:ext>
            </a:extLst>
          </p:cNvPr>
          <p:cNvSpPr txBox="1"/>
          <p:nvPr userDrawn="1"/>
        </p:nvSpPr>
        <p:spPr>
          <a:xfrm>
            <a:off x="3154517" y="34334"/>
            <a:ext cx="536083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p>
        </p:txBody>
      </p:sp>
    </p:spTree>
    <p:extLst>
      <p:ext uri="{BB962C8B-B14F-4D97-AF65-F5344CB8AC3E}">
        <p14:creationId xmlns:p14="http://schemas.microsoft.com/office/powerpoint/2010/main" val="287289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Background1">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A2203DD-56AB-F3DA-AFDB-64BB95FAE8F3}"/>
              </a:ext>
            </a:extLst>
          </p:cNvPr>
          <p:cNvPicPr>
            <a:picLocks noChangeAspect="1"/>
          </p:cNvPicPr>
          <p:nvPr userDrawn="1"/>
        </p:nvPicPr>
        <p:blipFill rotWithShape="1">
          <a:blip r:embed="rId2"/>
          <a:srcRect b="86286"/>
          <a:stretch/>
        </p:blipFill>
        <p:spPr>
          <a:xfrm>
            <a:off x="-85481" y="4891499"/>
            <a:ext cx="9314963" cy="252001"/>
          </a:xfrm>
          <a:prstGeom prst="rect">
            <a:avLst/>
          </a:prstGeom>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pic>
        <p:nvPicPr>
          <p:cNvPr id="22" name="Immagine 21">
            <a:extLst>
              <a:ext uri="{FF2B5EF4-FFF2-40B4-BE49-F238E27FC236}">
                <a16:creationId xmlns:a16="http://schemas.microsoft.com/office/drawing/2014/main" id="{A25DD1E9-603A-F244-BDF0-DB9FE5653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23" name="Rettangolo 22">
            <a:extLst>
              <a:ext uri="{FF2B5EF4-FFF2-40B4-BE49-F238E27FC236}">
                <a16:creationId xmlns:a16="http://schemas.microsoft.com/office/drawing/2014/main" id="{2305A19E-AB4B-374B-B09E-7E1FD05D3999}"/>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5" name="Immagine 4">
            <a:extLst>
              <a:ext uri="{FF2B5EF4-FFF2-40B4-BE49-F238E27FC236}">
                <a16:creationId xmlns:a16="http://schemas.microsoft.com/office/drawing/2014/main" id="{6DC40AC1-91AF-6A7D-E7F3-A4E1AB79A8E2}"/>
              </a:ext>
            </a:extLst>
          </p:cNvPr>
          <p:cNvPicPr>
            <a:picLocks noChangeAspect="1"/>
          </p:cNvPicPr>
          <p:nvPr userDrawn="1"/>
        </p:nvPicPr>
        <p:blipFill>
          <a:blip r:embed="rId4"/>
          <a:stretch>
            <a:fillRect/>
          </a:stretch>
        </p:blipFill>
        <p:spPr>
          <a:xfrm>
            <a:off x="757478" y="55436"/>
            <a:ext cx="897344" cy="176401"/>
          </a:xfrm>
          <a:prstGeom prst="rect">
            <a:avLst/>
          </a:prstGeom>
        </p:spPr>
      </p:pic>
      <p:pic>
        <p:nvPicPr>
          <p:cNvPr id="4" name="Immagine 3" descr="Immagine che contiene fiore, pianta, grafica vettoriale&#10;&#10;Descrizione generata automaticamente">
            <a:extLst>
              <a:ext uri="{FF2B5EF4-FFF2-40B4-BE49-F238E27FC236}">
                <a16:creationId xmlns:a16="http://schemas.microsoft.com/office/drawing/2014/main" id="{99A41C38-E876-C46C-B55A-16689BC85770}"/>
              </a:ext>
            </a:extLst>
          </p:cNvPr>
          <p:cNvPicPr>
            <a:picLocks noChangeAspect="1"/>
          </p:cNvPicPr>
          <p:nvPr userDrawn="1"/>
        </p:nvPicPr>
        <p:blipFill rotWithShape="1">
          <a:blip r:embed="rId5"/>
          <a:srcRect l="13220"/>
          <a:stretch/>
        </p:blipFill>
        <p:spPr>
          <a:xfrm rot="10627745">
            <a:off x="12372" y="15383"/>
            <a:ext cx="627021" cy="509725"/>
          </a:xfrm>
          <a:prstGeom prst="rect">
            <a:avLst/>
          </a:prstGeom>
        </p:spPr>
      </p:pic>
      <p:sp>
        <p:nvSpPr>
          <p:cNvPr id="9" name="CasellaDiTesto 8">
            <a:extLst>
              <a:ext uri="{FF2B5EF4-FFF2-40B4-BE49-F238E27FC236}">
                <a16:creationId xmlns:a16="http://schemas.microsoft.com/office/drawing/2014/main" id="{61F21CBE-99FC-0708-7EEA-2CE94F5A9FBA}"/>
              </a:ext>
            </a:extLst>
          </p:cNvPr>
          <p:cNvSpPr txBox="1"/>
          <p:nvPr userDrawn="1"/>
        </p:nvSpPr>
        <p:spPr>
          <a:xfrm>
            <a:off x="3154517" y="34334"/>
            <a:ext cx="536083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endParaRPr lang="it-IT" sz="900" dirty="0">
              <a:solidFill>
                <a:srgbClr val="7C7193"/>
              </a:solidFill>
              <a:effectLst/>
              <a:latin typeface="+mj-lt"/>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9BFE4E3-8EF3-660F-2B08-E4B9C098217A}"/>
              </a:ext>
            </a:extLst>
          </p:cNvPr>
          <p:cNvSpPr>
            <a:spLocks noGrp="1"/>
          </p:cNvSpPr>
          <p:nvPr>
            <p:ph idx="10"/>
          </p:nvPr>
        </p:nvSpPr>
        <p:spPr>
          <a:xfrm>
            <a:off x="651765" y="1831155"/>
            <a:ext cx="7886700" cy="2801570"/>
          </a:xfrm>
        </p:spPr>
        <p:txBody>
          <a:bodyPr/>
          <a:lstStyle>
            <a:lvl1pPr>
              <a:buClr>
                <a:srgbClr val="A31944"/>
              </a:buClr>
              <a:defRPr sz="2000">
                <a:latin typeface="Calibri" panose="020F0502020204030204" pitchFamily="34" charset="0"/>
                <a:cs typeface="Calibri" panose="020F0502020204030204" pitchFamily="34" charset="0"/>
              </a:defRPr>
            </a:lvl1pPr>
            <a:lvl2pPr>
              <a:buClr>
                <a:srgbClr val="A31944"/>
              </a:buClr>
              <a:defRPr sz="1700">
                <a:latin typeface="Calibri" panose="020F0502020204030204" pitchFamily="34" charset="0"/>
                <a:cs typeface="Calibri" panose="020F0502020204030204" pitchFamily="34" charset="0"/>
              </a:defRPr>
            </a:lvl2pPr>
            <a:lvl3pPr>
              <a:buClr>
                <a:srgbClr val="A31944"/>
              </a:buClr>
              <a:defRPr sz="1400">
                <a:latin typeface="Calibri" panose="020F0502020204030204" pitchFamily="34" charset="0"/>
                <a:cs typeface="Calibri" panose="020F0502020204030204" pitchFamily="34" charset="0"/>
              </a:defRPr>
            </a:lvl3pPr>
            <a:lvl4pPr>
              <a:buClr>
                <a:srgbClr val="A31944"/>
              </a:buClr>
              <a:defRPr sz="1100">
                <a:latin typeface="Calibri" panose="020F0502020204030204" pitchFamily="34" charset="0"/>
                <a:cs typeface="Calibri" panose="020F0502020204030204" pitchFamily="34" charset="0"/>
              </a:defRPr>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15" name="CasellaDiTesto 14">
            <a:extLst>
              <a:ext uri="{FF2B5EF4-FFF2-40B4-BE49-F238E27FC236}">
                <a16:creationId xmlns:a16="http://schemas.microsoft.com/office/drawing/2014/main" id="{984BA178-C99E-D3C7-36DC-18B91F88835E}"/>
              </a:ext>
            </a:extLst>
          </p:cNvPr>
          <p:cNvSpPr txBox="1"/>
          <p:nvPr userDrawn="1"/>
        </p:nvSpPr>
        <p:spPr>
          <a:xfrm>
            <a:off x="628650" y="1362288"/>
            <a:ext cx="4659464" cy="400110"/>
          </a:xfrm>
          <a:prstGeom prst="rect">
            <a:avLst/>
          </a:prstGeom>
          <a:noFill/>
        </p:spPr>
        <p:txBody>
          <a:bodyPr wrap="square">
            <a:spAutoFit/>
          </a:bodyPr>
          <a:lstStyle/>
          <a:p>
            <a:pPr marL="0" indent="0">
              <a:buNone/>
            </a:pPr>
            <a:r>
              <a:rPr lang="it-IT" sz="2000" i="1" dirty="0">
                <a:effectLst/>
                <a:latin typeface="+mj-lt"/>
                <a:ea typeface="Calibri" panose="020F0502020204030204" pitchFamily="34" charset="0"/>
              </a:rPr>
              <a:t>Cosa c’è di noto su questo argomento?</a:t>
            </a:r>
            <a:endParaRPr lang="it-IT" sz="2000" i="1" dirty="0">
              <a:latin typeface="+mj-l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ckground2">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A2203DD-56AB-F3DA-AFDB-64BB95FAE8F3}"/>
              </a:ext>
            </a:extLst>
          </p:cNvPr>
          <p:cNvPicPr>
            <a:picLocks noChangeAspect="1"/>
          </p:cNvPicPr>
          <p:nvPr userDrawn="1"/>
        </p:nvPicPr>
        <p:blipFill rotWithShape="1">
          <a:blip r:embed="rId2"/>
          <a:srcRect b="86286"/>
          <a:stretch/>
        </p:blipFill>
        <p:spPr>
          <a:xfrm>
            <a:off x="-85481" y="4891499"/>
            <a:ext cx="9314963" cy="252001"/>
          </a:xfrm>
          <a:prstGeom prst="rect">
            <a:avLst/>
          </a:prstGeom>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pic>
        <p:nvPicPr>
          <p:cNvPr id="22" name="Immagine 21">
            <a:extLst>
              <a:ext uri="{FF2B5EF4-FFF2-40B4-BE49-F238E27FC236}">
                <a16:creationId xmlns:a16="http://schemas.microsoft.com/office/drawing/2014/main" id="{A25DD1E9-603A-F244-BDF0-DB9FE5653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23" name="Rettangolo 22">
            <a:extLst>
              <a:ext uri="{FF2B5EF4-FFF2-40B4-BE49-F238E27FC236}">
                <a16:creationId xmlns:a16="http://schemas.microsoft.com/office/drawing/2014/main" id="{2305A19E-AB4B-374B-B09E-7E1FD05D3999}"/>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5" name="Immagine 4">
            <a:extLst>
              <a:ext uri="{FF2B5EF4-FFF2-40B4-BE49-F238E27FC236}">
                <a16:creationId xmlns:a16="http://schemas.microsoft.com/office/drawing/2014/main" id="{6DC40AC1-91AF-6A7D-E7F3-A4E1AB79A8E2}"/>
              </a:ext>
            </a:extLst>
          </p:cNvPr>
          <p:cNvPicPr>
            <a:picLocks noChangeAspect="1"/>
          </p:cNvPicPr>
          <p:nvPr userDrawn="1"/>
        </p:nvPicPr>
        <p:blipFill>
          <a:blip r:embed="rId4"/>
          <a:stretch>
            <a:fillRect/>
          </a:stretch>
        </p:blipFill>
        <p:spPr>
          <a:xfrm>
            <a:off x="757478" y="55436"/>
            <a:ext cx="897344" cy="176401"/>
          </a:xfrm>
          <a:prstGeom prst="rect">
            <a:avLst/>
          </a:prstGeom>
        </p:spPr>
      </p:pic>
      <p:pic>
        <p:nvPicPr>
          <p:cNvPr id="4" name="Immagine 3" descr="Immagine che contiene fiore, pianta, grafica vettoriale&#10;&#10;Descrizione generata automaticamente">
            <a:extLst>
              <a:ext uri="{FF2B5EF4-FFF2-40B4-BE49-F238E27FC236}">
                <a16:creationId xmlns:a16="http://schemas.microsoft.com/office/drawing/2014/main" id="{99A41C38-E876-C46C-B55A-16689BC85770}"/>
              </a:ext>
            </a:extLst>
          </p:cNvPr>
          <p:cNvPicPr>
            <a:picLocks noChangeAspect="1"/>
          </p:cNvPicPr>
          <p:nvPr userDrawn="1"/>
        </p:nvPicPr>
        <p:blipFill rotWithShape="1">
          <a:blip r:embed="rId5"/>
          <a:srcRect l="13220"/>
          <a:stretch/>
        </p:blipFill>
        <p:spPr>
          <a:xfrm rot="10627745">
            <a:off x="12372" y="15383"/>
            <a:ext cx="627021" cy="509725"/>
          </a:xfrm>
          <a:prstGeom prst="rect">
            <a:avLst/>
          </a:prstGeom>
        </p:spPr>
      </p:pic>
      <p:sp>
        <p:nvSpPr>
          <p:cNvPr id="9" name="CasellaDiTesto 8">
            <a:extLst>
              <a:ext uri="{FF2B5EF4-FFF2-40B4-BE49-F238E27FC236}">
                <a16:creationId xmlns:a16="http://schemas.microsoft.com/office/drawing/2014/main" id="{61F21CBE-99FC-0708-7EEA-2CE94F5A9FBA}"/>
              </a:ext>
            </a:extLst>
          </p:cNvPr>
          <p:cNvSpPr txBox="1"/>
          <p:nvPr userDrawn="1"/>
        </p:nvSpPr>
        <p:spPr>
          <a:xfrm>
            <a:off x="3154517" y="34334"/>
            <a:ext cx="536083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endParaRPr lang="it-IT" sz="900" dirty="0">
              <a:solidFill>
                <a:srgbClr val="7C7193"/>
              </a:solidFill>
              <a:effectLst/>
              <a:latin typeface="+mj-lt"/>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9BFE4E3-8EF3-660F-2B08-E4B9C098217A}"/>
              </a:ext>
            </a:extLst>
          </p:cNvPr>
          <p:cNvSpPr>
            <a:spLocks noGrp="1"/>
          </p:cNvSpPr>
          <p:nvPr>
            <p:ph idx="10"/>
          </p:nvPr>
        </p:nvSpPr>
        <p:spPr>
          <a:xfrm>
            <a:off x="651765" y="1831155"/>
            <a:ext cx="7886700" cy="2801570"/>
          </a:xfrm>
        </p:spPr>
        <p:txBody>
          <a:bodyPr/>
          <a:lstStyle>
            <a:lvl1pPr>
              <a:buClr>
                <a:srgbClr val="A31944"/>
              </a:buClr>
              <a:defRPr sz="2000">
                <a:latin typeface="Calibri" panose="020F0502020204030204" pitchFamily="34" charset="0"/>
                <a:cs typeface="Calibri" panose="020F0502020204030204" pitchFamily="34" charset="0"/>
              </a:defRPr>
            </a:lvl1pPr>
            <a:lvl2pPr>
              <a:buClr>
                <a:srgbClr val="A31944"/>
              </a:buClr>
              <a:defRPr sz="1700">
                <a:latin typeface="Calibri" panose="020F0502020204030204" pitchFamily="34" charset="0"/>
                <a:cs typeface="Calibri" panose="020F0502020204030204" pitchFamily="34" charset="0"/>
              </a:defRPr>
            </a:lvl2pPr>
            <a:lvl3pPr>
              <a:buClr>
                <a:srgbClr val="A31944"/>
              </a:buClr>
              <a:defRPr sz="1400">
                <a:latin typeface="Calibri" panose="020F0502020204030204" pitchFamily="34" charset="0"/>
                <a:cs typeface="Calibri" panose="020F0502020204030204" pitchFamily="34" charset="0"/>
              </a:defRPr>
            </a:lvl3pPr>
            <a:lvl4pPr>
              <a:buClr>
                <a:srgbClr val="A31944"/>
              </a:buClr>
              <a:defRPr sz="1100">
                <a:latin typeface="Calibri" panose="020F0502020204030204" pitchFamily="34" charset="0"/>
                <a:cs typeface="Calibri" panose="020F0502020204030204" pitchFamily="34" charset="0"/>
              </a:defRPr>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6" name="CasellaDiTesto 5">
            <a:extLst>
              <a:ext uri="{FF2B5EF4-FFF2-40B4-BE49-F238E27FC236}">
                <a16:creationId xmlns:a16="http://schemas.microsoft.com/office/drawing/2014/main" id="{96147F98-F991-E201-5A93-E9971C14978F}"/>
              </a:ext>
            </a:extLst>
          </p:cNvPr>
          <p:cNvSpPr txBox="1"/>
          <p:nvPr userDrawn="1"/>
        </p:nvSpPr>
        <p:spPr>
          <a:xfrm>
            <a:off x="628650" y="1362288"/>
            <a:ext cx="4659464" cy="400110"/>
          </a:xfrm>
          <a:prstGeom prst="rect">
            <a:avLst/>
          </a:prstGeom>
          <a:noFill/>
        </p:spPr>
        <p:txBody>
          <a:bodyPr wrap="square">
            <a:spAutoFit/>
          </a:bodyPr>
          <a:lstStyle/>
          <a:p>
            <a:pPr marL="0" indent="0">
              <a:buNone/>
            </a:pPr>
            <a:r>
              <a:rPr lang="it-IT" sz="2000" i="1" dirty="0">
                <a:effectLst/>
                <a:latin typeface="+mj-lt"/>
                <a:ea typeface="Calibri" panose="020F0502020204030204" pitchFamily="34" charset="0"/>
              </a:rPr>
              <a:t>Come è stato condotto questo studio?</a:t>
            </a:r>
          </a:p>
        </p:txBody>
      </p:sp>
    </p:spTree>
    <p:extLst>
      <p:ext uri="{BB962C8B-B14F-4D97-AF65-F5344CB8AC3E}">
        <p14:creationId xmlns:p14="http://schemas.microsoft.com/office/powerpoint/2010/main" val="3323936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isultati">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A2203DD-56AB-F3DA-AFDB-64BB95FAE8F3}"/>
              </a:ext>
            </a:extLst>
          </p:cNvPr>
          <p:cNvPicPr>
            <a:picLocks noChangeAspect="1"/>
          </p:cNvPicPr>
          <p:nvPr userDrawn="1"/>
        </p:nvPicPr>
        <p:blipFill rotWithShape="1">
          <a:blip r:embed="rId2"/>
          <a:srcRect b="86286"/>
          <a:stretch/>
        </p:blipFill>
        <p:spPr>
          <a:xfrm>
            <a:off x="-85481" y="4891499"/>
            <a:ext cx="9314963" cy="252001"/>
          </a:xfrm>
          <a:prstGeom prst="rect">
            <a:avLst/>
          </a:prstGeom>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pic>
        <p:nvPicPr>
          <p:cNvPr id="22" name="Immagine 21">
            <a:extLst>
              <a:ext uri="{FF2B5EF4-FFF2-40B4-BE49-F238E27FC236}">
                <a16:creationId xmlns:a16="http://schemas.microsoft.com/office/drawing/2014/main" id="{A25DD1E9-603A-F244-BDF0-DB9FE5653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23" name="Rettangolo 22">
            <a:extLst>
              <a:ext uri="{FF2B5EF4-FFF2-40B4-BE49-F238E27FC236}">
                <a16:creationId xmlns:a16="http://schemas.microsoft.com/office/drawing/2014/main" id="{2305A19E-AB4B-374B-B09E-7E1FD05D3999}"/>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5" name="Immagine 4">
            <a:extLst>
              <a:ext uri="{FF2B5EF4-FFF2-40B4-BE49-F238E27FC236}">
                <a16:creationId xmlns:a16="http://schemas.microsoft.com/office/drawing/2014/main" id="{6DC40AC1-91AF-6A7D-E7F3-A4E1AB79A8E2}"/>
              </a:ext>
            </a:extLst>
          </p:cNvPr>
          <p:cNvPicPr>
            <a:picLocks noChangeAspect="1"/>
          </p:cNvPicPr>
          <p:nvPr userDrawn="1"/>
        </p:nvPicPr>
        <p:blipFill>
          <a:blip r:embed="rId4"/>
          <a:stretch>
            <a:fillRect/>
          </a:stretch>
        </p:blipFill>
        <p:spPr>
          <a:xfrm>
            <a:off x="757478" y="55436"/>
            <a:ext cx="897344" cy="176401"/>
          </a:xfrm>
          <a:prstGeom prst="rect">
            <a:avLst/>
          </a:prstGeom>
        </p:spPr>
      </p:pic>
      <p:pic>
        <p:nvPicPr>
          <p:cNvPr id="4" name="Immagine 3" descr="Immagine che contiene fiore, pianta, grafica vettoriale&#10;&#10;Descrizione generata automaticamente">
            <a:extLst>
              <a:ext uri="{FF2B5EF4-FFF2-40B4-BE49-F238E27FC236}">
                <a16:creationId xmlns:a16="http://schemas.microsoft.com/office/drawing/2014/main" id="{99A41C38-E876-C46C-B55A-16689BC85770}"/>
              </a:ext>
            </a:extLst>
          </p:cNvPr>
          <p:cNvPicPr>
            <a:picLocks noChangeAspect="1"/>
          </p:cNvPicPr>
          <p:nvPr userDrawn="1"/>
        </p:nvPicPr>
        <p:blipFill rotWithShape="1">
          <a:blip r:embed="rId5"/>
          <a:srcRect l="13220"/>
          <a:stretch/>
        </p:blipFill>
        <p:spPr>
          <a:xfrm rot="10627745">
            <a:off x="12372" y="15383"/>
            <a:ext cx="627021" cy="509725"/>
          </a:xfrm>
          <a:prstGeom prst="rect">
            <a:avLst/>
          </a:prstGeom>
        </p:spPr>
      </p:pic>
      <p:sp>
        <p:nvSpPr>
          <p:cNvPr id="9" name="CasellaDiTesto 8">
            <a:extLst>
              <a:ext uri="{FF2B5EF4-FFF2-40B4-BE49-F238E27FC236}">
                <a16:creationId xmlns:a16="http://schemas.microsoft.com/office/drawing/2014/main" id="{61F21CBE-99FC-0708-7EEA-2CE94F5A9FBA}"/>
              </a:ext>
            </a:extLst>
          </p:cNvPr>
          <p:cNvSpPr txBox="1"/>
          <p:nvPr userDrawn="1"/>
        </p:nvSpPr>
        <p:spPr>
          <a:xfrm>
            <a:off x="3154517" y="34334"/>
            <a:ext cx="536083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endParaRPr lang="it-IT" sz="900" dirty="0">
              <a:solidFill>
                <a:srgbClr val="7C7193"/>
              </a:solidFill>
              <a:effectLst/>
              <a:latin typeface="+mj-lt"/>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9BFE4E3-8EF3-660F-2B08-E4B9C098217A}"/>
              </a:ext>
            </a:extLst>
          </p:cNvPr>
          <p:cNvSpPr>
            <a:spLocks noGrp="1"/>
          </p:cNvSpPr>
          <p:nvPr>
            <p:ph idx="10"/>
          </p:nvPr>
        </p:nvSpPr>
        <p:spPr>
          <a:xfrm>
            <a:off x="651765" y="1831155"/>
            <a:ext cx="7886700" cy="2801570"/>
          </a:xfrm>
        </p:spPr>
        <p:txBody>
          <a:bodyPr/>
          <a:lstStyle>
            <a:lvl1pPr>
              <a:buClr>
                <a:srgbClr val="A31944"/>
              </a:buClr>
              <a:defRPr sz="2000">
                <a:latin typeface="Calibri" panose="020F0502020204030204" pitchFamily="34" charset="0"/>
                <a:cs typeface="Calibri" panose="020F0502020204030204" pitchFamily="34" charset="0"/>
              </a:defRPr>
            </a:lvl1pPr>
            <a:lvl2pPr>
              <a:buClr>
                <a:srgbClr val="A31944"/>
              </a:buClr>
              <a:defRPr sz="1700">
                <a:latin typeface="Calibri" panose="020F0502020204030204" pitchFamily="34" charset="0"/>
                <a:cs typeface="Calibri" panose="020F0502020204030204" pitchFamily="34" charset="0"/>
              </a:defRPr>
            </a:lvl2pPr>
            <a:lvl3pPr>
              <a:buClr>
                <a:srgbClr val="A31944"/>
              </a:buClr>
              <a:defRPr sz="1400">
                <a:latin typeface="Calibri" panose="020F0502020204030204" pitchFamily="34" charset="0"/>
                <a:cs typeface="Calibri" panose="020F0502020204030204" pitchFamily="34" charset="0"/>
              </a:defRPr>
            </a:lvl3pPr>
            <a:lvl4pPr>
              <a:buClr>
                <a:srgbClr val="A31944"/>
              </a:buClr>
              <a:defRPr sz="1100">
                <a:latin typeface="Calibri" panose="020F0502020204030204" pitchFamily="34" charset="0"/>
                <a:cs typeface="Calibri" panose="020F0502020204030204" pitchFamily="34" charset="0"/>
              </a:defRPr>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6" name="CasellaDiTesto 5">
            <a:extLst>
              <a:ext uri="{FF2B5EF4-FFF2-40B4-BE49-F238E27FC236}">
                <a16:creationId xmlns:a16="http://schemas.microsoft.com/office/drawing/2014/main" id="{AC74A4B9-47C6-F462-68DC-6332FB06DC43}"/>
              </a:ext>
            </a:extLst>
          </p:cNvPr>
          <p:cNvSpPr txBox="1"/>
          <p:nvPr userDrawn="1"/>
        </p:nvSpPr>
        <p:spPr>
          <a:xfrm>
            <a:off x="628650" y="1362288"/>
            <a:ext cx="4659464" cy="400110"/>
          </a:xfrm>
          <a:prstGeom prst="rect">
            <a:avLst/>
          </a:prstGeom>
          <a:noFill/>
        </p:spPr>
        <p:txBody>
          <a:bodyPr wrap="square">
            <a:spAutoFit/>
          </a:bodyPr>
          <a:lstStyle/>
          <a:p>
            <a:pPr marL="0" indent="0">
              <a:buNone/>
            </a:pPr>
            <a:r>
              <a:rPr lang="it-IT" sz="2000" i="1" dirty="0">
                <a:effectLst/>
                <a:latin typeface="+mj-lt"/>
                <a:ea typeface="Calibri" panose="020F0502020204030204" pitchFamily="34" charset="0"/>
              </a:rPr>
              <a:t>Cosa ha evidenziato questo studio?</a:t>
            </a:r>
          </a:p>
        </p:txBody>
      </p:sp>
    </p:spTree>
    <p:extLst>
      <p:ext uri="{BB962C8B-B14F-4D97-AF65-F5344CB8AC3E}">
        <p14:creationId xmlns:p14="http://schemas.microsoft.com/office/powerpoint/2010/main" val="1608865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clusioni">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A2203DD-56AB-F3DA-AFDB-64BB95FAE8F3}"/>
              </a:ext>
            </a:extLst>
          </p:cNvPr>
          <p:cNvPicPr>
            <a:picLocks noChangeAspect="1"/>
          </p:cNvPicPr>
          <p:nvPr userDrawn="1"/>
        </p:nvPicPr>
        <p:blipFill rotWithShape="1">
          <a:blip r:embed="rId2"/>
          <a:srcRect b="86286"/>
          <a:stretch/>
        </p:blipFill>
        <p:spPr>
          <a:xfrm>
            <a:off x="-85481" y="4891499"/>
            <a:ext cx="9314963" cy="252001"/>
          </a:xfrm>
          <a:prstGeom prst="rect">
            <a:avLst/>
          </a:prstGeom>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it-IT" dirty="0"/>
              <a:t>Fare clic per modificare lo stile del titolo dello schema</a:t>
            </a:r>
            <a:endParaRPr lang="en-US" dirty="0"/>
          </a:p>
        </p:txBody>
      </p:sp>
      <p:pic>
        <p:nvPicPr>
          <p:cNvPr id="22" name="Immagine 21">
            <a:extLst>
              <a:ext uri="{FF2B5EF4-FFF2-40B4-BE49-F238E27FC236}">
                <a16:creationId xmlns:a16="http://schemas.microsoft.com/office/drawing/2014/main" id="{A25DD1E9-603A-F244-BDF0-DB9FE56531D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525183" y="4956790"/>
            <a:ext cx="831424" cy="144000"/>
          </a:xfrm>
          <a:prstGeom prst="rect">
            <a:avLst/>
          </a:prstGeom>
        </p:spPr>
      </p:pic>
      <p:sp>
        <p:nvSpPr>
          <p:cNvPr id="23" name="Rettangolo 22">
            <a:extLst>
              <a:ext uri="{FF2B5EF4-FFF2-40B4-BE49-F238E27FC236}">
                <a16:creationId xmlns:a16="http://schemas.microsoft.com/office/drawing/2014/main" id="{2305A19E-AB4B-374B-B09E-7E1FD05D3999}"/>
              </a:ext>
            </a:extLst>
          </p:cNvPr>
          <p:cNvSpPr/>
          <p:nvPr userDrawn="1"/>
        </p:nvSpPr>
        <p:spPr>
          <a:xfrm>
            <a:off x="3554519" y="4930799"/>
            <a:ext cx="1036335" cy="215444"/>
          </a:xfrm>
          <a:prstGeom prst="rect">
            <a:avLst/>
          </a:prstGeom>
        </p:spPr>
        <p:txBody>
          <a:bodyPr wrap="square">
            <a:spAutoFit/>
          </a:bodyPr>
          <a:lstStyle/>
          <a:p>
            <a:pPr marL="7938" indent="0" algn="r">
              <a:tabLst/>
            </a:pPr>
            <a:r>
              <a:rPr lang="it-IT" sz="800" dirty="0">
                <a:solidFill>
                  <a:schemeClr val="bg1"/>
                </a:solidFill>
              </a:rPr>
              <a:t>Powered by</a:t>
            </a:r>
          </a:p>
        </p:txBody>
      </p:sp>
      <p:pic>
        <p:nvPicPr>
          <p:cNvPr id="5" name="Immagine 4">
            <a:extLst>
              <a:ext uri="{FF2B5EF4-FFF2-40B4-BE49-F238E27FC236}">
                <a16:creationId xmlns:a16="http://schemas.microsoft.com/office/drawing/2014/main" id="{6DC40AC1-91AF-6A7D-E7F3-A4E1AB79A8E2}"/>
              </a:ext>
            </a:extLst>
          </p:cNvPr>
          <p:cNvPicPr>
            <a:picLocks noChangeAspect="1"/>
          </p:cNvPicPr>
          <p:nvPr userDrawn="1"/>
        </p:nvPicPr>
        <p:blipFill>
          <a:blip r:embed="rId4"/>
          <a:stretch>
            <a:fillRect/>
          </a:stretch>
        </p:blipFill>
        <p:spPr>
          <a:xfrm>
            <a:off x="757478" y="55436"/>
            <a:ext cx="897344" cy="176401"/>
          </a:xfrm>
          <a:prstGeom prst="rect">
            <a:avLst/>
          </a:prstGeom>
        </p:spPr>
      </p:pic>
      <p:pic>
        <p:nvPicPr>
          <p:cNvPr id="4" name="Immagine 3" descr="Immagine che contiene fiore, pianta, grafica vettoriale&#10;&#10;Descrizione generata automaticamente">
            <a:extLst>
              <a:ext uri="{FF2B5EF4-FFF2-40B4-BE49-F238E27FC236}">
                <a16:creationId xmlns:a16="http://schemas.microsoft.com/office/drawing/2014/main" id="{99A41C38-E876-C46C-B55A-16689BC85770}"/>
              </a:ext>
            </a:extLst>
          </p:cNvPr>
          <p:cNvPicPr>
            <a:picLocks noChangeAspect="1"/>
          </p:cNvPicPr>
          <p:nvPr userDrawn="1"/>
        </p:nvPicPr>
        <p:blipFill rotWithShape="1">
          <a:blip r:embed="rId5"/>
          <a:srcRect l="13220"/>
          <a:stretch/>
        </p:blipFill>
        <p:spPr>
          <a:xfrm rot="10627745">
            <a:off x="12372" y="15383"/>
            <a:ext cx="627021" cy="509725"/>
          </a:xfrm>
          <a:prstGeom prst="rect">
            <a:avLst/>
          </a:prstGeom>
        </p:spPr>
      </p:pic>
      <p:sp>
        <p:nvSpPr>
          <p:cNvPr id="9" name="CasellaDiTesto 8">
            <a:extLst>
              <a:ext uri="{FF2B5EF4-FFF2-40B4-BE49-F238E27FC236}">
                <a16:creationId xmlns:a16="http://schemas.microsoft.com/office/drawing/2014/main" id="{61F21CBE-99FC-0708-7EEA-2CE94F5A9FBA}"/>
              </a:ext>
            </a:extLst>
          </p:cNvPr>
          <p:cNvSpPr txBox="1"/>
          <p:nvPr userDrawn="1"/>
        </p:nvSpPr>
        <p:spPr>
          <a:xfrm>
            <a:off x="3154517" y="34334"/>
            <a:ext cx="5360833"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noProof="0" dirty="0">
                <a:solidFill>
                  <a:srgbClr val="976A98"/>
                </a:solidFill>
                <a:effectLst/>
                <a:latin typeface="+mj-lt"/>
                <a:ea typeface="Calibri" panose="020F0502020204030204" pitchFamily="34" charset="0"/>
                <a:cs typeface="Calibri" panose="020F0502020204030204" pitchFamily="34" charset="0"/>
              </a:rPr>
              <a:t>Dal San Antonio Breast Cancer Symposium 2022 </a:t>
            </a:r>
            <a:r>
              <a:rPr lang="it-IT" sz="900" b="1" dirty="0">
                <a:solidFill>
                  <a:srgbClr val="976A98"/>
                </a:solidFill>
                <a:effectLst/>
                <a:latin typeface="+mj-lt"/>
                <a:ea typeface="Calibri" panose="020F0502020204030204" pitchFamily="34" charset="0"/>
                <a:cs typeface="Calibri" panose="020F0502020204030204" pitchFamily="34" charset="0"/>
              </a:rPr>
              <a:t>| </a:t>
            </a:r>
            <a:r>
              <a:rPr lang="it-IT" sz="900" b="1" dirty="0">
                <a:solidFill>
                  <a:srgbClr val="7C7193"/>
                </a:solidFill>
                <a:effectLst/>
                <a:latin typeface="+mj-lt"/>
                <a:ea typeface="Calibri" panose="020F0502020204030204" pitchFamily="34" charset="0"/>
                <a:cs typeface="Times New Roman" panose="02020603050405020304" pitchFamily="18" charset="0"/>
              </a:rPr>
              <a:t>Focus sulle novità per i CDK4/6i</a:t>
            </a:r>
            <a:endParaRPr lang="it-IT" sz="900" dirty="0">
              <a:solidFill>
                <a:srgbClr val="7C7193"/>
              </a:solidFill>
              <a:effectLst/>
              <a:latin typeface="+mj-lt"/>
              <a:ea typeface="Calibri" panose="020F0502020204030204" pitchFamily="34" charset="0"/>
              <a:cs typeface="Times New Roman" panose="02020603050405020304" pitchFamily="18" charset="0"/>
            </a:endParaRPr>
          </a:p>
        </p:txBody>
      </p:sp>
      <p:sp>
        <p:nvSpPr>
          <p:cNvPr id="12" name="Content Placeholder 2">
            <a:extLst>
              <a:ext uri="{FF2B5EF4-FFF2-40B4-BE49-F238E27FC236}">
                <a16:creationId xmlns:a16="http://schemas.microsoft.com/office/drawing/2014/main" id="{29BFE4E3-8EF3-660F-2B08-E4B9C098217A}"/>
              </a:ext>
            </a:extLst>
          </p:cNvPr>
          <p:cNvSpPr>
            <a:spLocks noGrp="1"/>
          </p:cNvSpPr>
          <p:nvPr>
            <p:ph idx="10"/>
          </p:nvPr>
        </p:nvSpPr>
        <p:spPr>
          <a:xfrm>
            <a:off x="651765" y="1831155"/>
            <a:ext cx="7886700" cy="2801570"/>
          </a:xfrm>
        </p:spPr>
        <p:txBody>
          <a:bodyPr/>
          <a:lstStyle>
            <a:lvl1pPr>
              <a:buClr>
                <a:srgbClr val="A31944"/>
              </a:buClr>
              <a:defRPr sz="2000">
                <a:latin typeface="Calibri" panose="020F0502020204030204" pitchFamily="34" charset="0"/>
                <a:cs typeface="Calibri" panose="020F0502020204030204" pitchFamily="34" charset="0"/>
              </a:defRPr>
            </a:lvl1pPr>
            <a:lvl2pPr>
              <a:buClr>
                <a:srgbClr val="A31944"/>
              </a:buClr>
              <a:defRPr sz="1700">
                <a:latin typeface="Calibri" panose="020F0502020204030204" pitchFamily="34" charset="0"/>
                <a:cs typeface="Calibri" panose="020F0502020204030204" pitchFamily="34" charset="0"/>
              </a:defRPr>
            </a:lvl2pPr>
            <a:lvl3pPr>
              <a:buClr>
                <a:srgbClr val="A31944"/>
              </a:buClr>
              <a:defRPr sz="1400">
                <a:latin typeface="Calibri" panose="020F0502020204030204" pitchFamily="34" charset="0"/>
                <a:cs typeface="Calibri" panose="020F0502020204030204" pitchFamily="34" charset="0"/>
              </a:defRPr>
            </a:lvl3pPr>
            <a:lvl4pPr>
              <a:buClr>
                <a:srgbClr val="A31944"/>
              </a:buClr>
              <a:defRPr sz="1100">
                <a:latin typeface="Calibri" panose="020F0502020204030204" pitchFamily="34" charset="0"/>
                <a:cs typeface="Calibri" panose="020F0502020204030204" pitchFamily="34" charset="0"/>
              </a:defRPr>
            </a:lvl4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a:t>
            </a:r>
            <a:r>
              <a:rPr lang="it-IT" dirty="0" err="1"/>
              <a:t>livell</a:t>
            </a:r>
            <a:endParaRPr lang="it-IT" dirty="0"/>
          </a:p>
        </p:txBody>
      </p:sp>
      <p:sp>
        <p:nvSpPr>
          <p:cNvPr id="6" name="CasellaDiTesto 5">
            <a:extLst>
              <a:ext uri="{FF2B5EF4-FFF2-40B4-BE49-F238E27FC236}">
                <a16:creationId xmlns:a16="http://schemas.microsoft.com/office/drawing/2014/main" id="{B69CBCA9-A80B-D95D-F56C-2CDFAC71D9B4}"/>
              </a:ext>
            </a:extLst>
          </p:cNvPr>
          <p:cNvSpPr txBox="1"/>
          <p:nvPr userDrawn="1"/>
        </p:nvSpPr>
        <p:spPr>
          <a:xfrm>
            <a:off x="628649" y="1362288"/>
            <a:ext cx="7569145" cy="400110"/>
          </a:xfrm>
          <a:prstGeom prst="rect">
            <a:avLst/>
          </a:prstGeom>
          <a:noFill/>
        </p:spPr>
        <p:txBody>
          <a:bodyPr wrap="square">
            <a:spAutoFit/>
          </a:bodyPr>
          <a:lstStyle/>
          <a:p>
            <a:pPr marL="0" indent="0">
              <a:buNone/>
            </a:pPr>
            <a:r>
              <a:rPr lang="it-IT" sz="2000" i="1" dirty="0">
                <a:effectLst/>
                <a:latin typeface="+mj-lt"/>
                <a:ea typeface="Calibri" panose="020F0502020204030204" pitchFamily="34" charset="0"/>
              </a:rPr>
              <a:t>Qual è l’impatto di questo studio sulla pratica clinica?</a:t>
            </a:r>
          </a:p>
        </p:txBody>
      </p:sp>
    </p:spTree>
    <p:extLst>
      <p:ext uri="{BB962C8B-B14F-4D97-AF65-F5344CB8AC3E}">
        <p14:creationId xmlns:p14="http://schemas.microsoft.com/office/powerpoint/2010/main" val="517032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p:txBody>
      </p:sp>
      <p:sp>
        <p:nvSpPr>
          <p:cNvPr id="2" name="Title Placeholder 1"/>
          <p:cNvSpPr>
            <a:spLocks noGrp="1"/>
          </p:cNvSpPr>
          <p:nvPr>
            <p:ph type="title"/>
          </p:nvPr>
        </p:nvSpPr>
        <p:spPr>
          <a:xfrm>
            <a:off x="628650" y="510776"/>
            <a:ext cx="7886700" cy="757239"/>
          </a:xfrm>
          <a:prstGeom prst="rect">
            <a:avLst/>
          </a:prstGeom>
        </p:spPr>
        <p:txBody>
          <a:bodyPr vert="horz" lIns="91440" tIns="45720" rIns="91440" bIns="45720" rtlCol="0" anchor="ctr">
            <a:noAutofit/>
          </a:bodyPr>
          <a:lstStyle/>
          <a:p>
            <a:r>
              <a:rPr lang="it-IT" dirty="0"/>
              <a:t>Fare clic per modificare lo stile del titolo dello schema</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0" r:id="rId4"/>
    <p:sldLayoutId id="2147483662" r:id="rId5"/>
    <p:sldLayoutId id="2147483663" r:id="rId6"/>
    <p:sldLayoutId id="2147483664" r:id="rId7"/>
  </p:sldLayoutIdLst>
  <p:txStyles>
    <p:titleStyle>
      <a:lvl1pPr algn="l" defTabSz="6858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100000"/>
        </a:lnSpc>
        <a:spcBef>
          <a:spcPts val="750"/>
        </a:spcBef>
        <a:buClr>
          <a:srgbClr val="0376AF"/>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00000"/>
        </a:lnSpc>
        <a:spcBef>
          <a:spcPts val="375"/>
        </a:spcBef>
        <a:buClr>
          <a:srgbClr val="0376AF"/>
        </a:buClr>
        <a:buFont typeface="Wingdings" pitchFamily="2" charset="2"/>
        <a:buChar char="§"/>
        <a:defRPr sz="17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00000"/>
        </a:lnSpc>
        <a:spcBef>
          <a:spcPts val="375"/>
        </a:spcBef>
        <a:buClr>
          <a:srgbClr val="0376AF"/>
        </a:buClr>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80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C0F05284-477D-2E06-495C-EBC32A94E432}"/>
              </a:ext>
            </a:extLst>
          </p:cNvPr>
          <p:cNvSpPr>
            <a:spLocks noGrp="1"/>
          </p:cNvSpPr>
          <p:nvPr>
            <p:ph type="title"/>
          </p:nvPr>
        </p:nvSpPr>
        <p:spPr/>
        <p:txBody>
          <a:bodyPr/>
          <a:lstStyle/>
          <a:p>
            <a:r>
              <a:rPr lang="it-IT" dirty="0"/>
              <a:t>CONCLUSIONI E PROSPETTIVE</a:t>
            </a:r>
          </a:p>
        </p:txBody>
      </p:sp>
      <p:sp>
        <p:nvSpPr>
          <p:cNvPr id="2" name="Segnaposto contenuto 1">
            <a:extLst>
              <a:ext uri="{FF2B5EF4-FFF2-40B4-BE49-F238E27FC236}">
                <a16:creationId xmlns:a16="http://schemas.microsoft.com/office/drawing/2014/main" id="{D83B7ADA-A97F-CBA9-419C-F1F1BAD660B2}"/>
              </a:ext>
            </a:extLst>
          </p:cNvPr>
          <p:cNvSpPr>
            <a:spLocks noGrp="1"/>
          </p:cNvSpPr>
          <p:nvPr>
            <p:ph idx="10"/>
          </p:nvPr>
        </p:nvSpPr>
        <p:spPr/>
        <p:txBody>
          <a:bodyPr>
            <a:normAutofit/>
          </a:bodyPr>
          <a:lstStyle/>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Questo studio italiano multicentrico ha evidenziato come lo stato HER2-low rappresenti un fattore prognostico negativo indipendente in pazienti con ABC HR+/HER2- trattate con CDK4/6i più ET nel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setting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di prima linea.</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I risultati ottenuti suggeriscono che, in specifici contesti clinici, lo stato HER2-low potrebbe essere associato a un diverso beneficio clinico delle terapie antitumorali standard.</a:t>
            </a:r>
          </a:p>
          <a:p>
            <a:r>
              <a:rPr lang="it-IT" sz="1800" dirty="0">
                <a:effectLst/>
                <a:latin typeface="Calibri" panose="020F0502020204030204" pitchFamily="34" charset="0"/>
                <a:ea typeface="Calibri" panose="020F0502020204030204" pitchFamily="34" charset="0"/>
                <a:cs typeface="Times New Roman" panose="02020603050405020304" pitchFamily="18" charset="0"/>
              </a:rPr>
              <a:t>La definizione di algoritmi terapeutici che tengano conto anche dello stato di HER2 rappresenta una priorità clinica nella popolazione ABC HR+/HER2-.</a:t>
            </a:r>
          </a:p>
        </p:txBody>
      </p:sp>
    </p:spTree>
    <p:extLst>
      <p:ext uri="{BB962C8B-B14F-4D97-AF65-F5344CB8AC3E}">
        <p14:creationId xmlns:p14="http://schemas.microsoft.com/office/powerpoint/2010/main" val="120736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22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ttotitolo 1">
            <a:extLst>
              <a:ext uri="{FF2B5EF4-FFF2-40B4-BE49-F238E27FC236}">
                <a16:creationId xmlns:a16="http://schemas.microsoft.com/office/drawing/2014/main" id="{E51CED3C-E2B4-9943-B421-A6176C2DCD17}"/>
              </a:ext>
            </a:extLst>
          </p:cNvPr>
          <p:cNvSpPr>
            <a:spLocks noGrp="1"/>
          </p:cNvSpPr>
          <p:nvPr>
            <p:ph type="subTitle" idx="1"/>
          </p:nvPr>
        </p:nvSpPr>
        <p:spPr>
          <a:xfrm>
            <a:off x="0" y="1925053"/>
            <a:ext cx="9144000" cy="2236753"/>
          </a:xfrm>
        </p:spPr>
        <p:txBody>
          <a:bodyPr>
            <a:normAutofit/>
          </a:bodyPr>
          <a:lstStyle/>
          <a:p>
            <a:pPr>
              <a:spcBef>
                <a:spcPts val="0"/>
              </a:spcBef>
            </a:pPr>
            <a:r>
              <a:rPr lang="it-IT" sz="2700" dirty="0"/>
              <a:t>Lo stato HER2-low è associato</a:t>
            </a:r>
            <a:br>
              <a:rPr lang="it-IT" sz="2700" dirty="0"/>
            </a:br>
            <a:r>
              <a:rPr lang="it-IT" sz="2700" dirty="0"/>
              <a:t>a un peggioramento degli esiti clinici in pazienti</a:t>
            </a:r>
            <a:br>
              <a:rPr lang="it-IT" sz="2700" dirty="0"/>
            </a:br>
            <a:r>
              <a:rPr lang="it-IT" sz="2700" dirty="0"/>
              <a:t>con carcinoma mammario avanzato HR+/HER2-</a:t>
            </a:r>
            <a:br>
              <a:rPr lang="it-IT" sz="2700" dirty="0"/>
            </a:br>
            <a:r>
              <a:rPr lang="it-IT" sz="2700" dirty="0"/>
              <a:t>sottoposte a trattamento di prima linea</a:t>
            </a:r>
            <a:br>
              <a:rPr lang="it-IT" sz="2700" dirty="0"/>
            </a:br>
            <a:r>
              <a:rPr lang="it-IT" sz="2700" dirty="0"/>
              <a:t>con inibitori CDK4/6 più terapia endocrina</a:t>
            </a:r>
          </a:p>
        </p:txBody>
      </p:sp>
      <p:sp>
        <p:nvSpPr>
          <p:cNvPr id="3" name="Rettangolo 2">
            <a:extLst>
              <a:ext uri="{FF2B5EF4-FFF2-40B4-BE49-F238E27FC236}">
                <a16:creationId xmlns:a16="http://schemas.microsoft.com/office/drawing/2014/main" id="{64FB0BFB-F32D-6745-A2C5-59BD71B7DD8F}"/>
              </a:ext>
            </a:extLst>
          </p:cNvPr>
          <p:cNvSpPr/>
          <p:nvPr/>
        </p:nvSpPr>
        <p:spPr>
          <a:xfrm>
            <a:off x="0" y="4108861"/>
            <a:ext cx="9143999" cy="584775"/>
          </a:xfrm>
          <a:prstGeom prst="rect">
            <a:avLst/>
          </a:prstGeom>
        </p:spPr>
        <p:txBody>
          <a:bodyPr wrap="square">
            <a:spAutoFit/>
          </a:bodyPr>
          <a:lstStyle/>
          <a:p>
            <a:pPr algn="ctr"/>
            <a:r>
              <a:rPr lang="it-IT" sz="1800" dirty="0">
                <a:effectLst/>
                <a:ea typeface="Calibri" panose="020F0502020204030204" pitchFamily="34" charset="0"/>
              </a:rPr>
              <a:t>Presentato da: </a:t>
            </a:r>
            <a:r>
              <a:rPr lang="it-IT" sz="1800" b="1" dirty="0">
                <a:solidFill>
                  <a:srgbClr val="000000"/>
                </a:solidFill>
                <a:effectLst/>
                <a:latin typeface="Calibri" panose="020F0502020204030204" pitchFamily="34" charset="0"/>
                <a:ea typeface="Calibri" panose="020F0502020204030204" pitchFamily="34" charset="0"/>
              </a:rPr>
              <a:t>Emma Zattarin</a:t>
            </a:r>
            <a:r>
              <a:rPr lang="it-IT" sz="1800" dirty="0">
                <a:solidFill>
                  <a:srgbClr val="000000"/>
                </a:solidFill>
                <a:effectLst/>
                <a:latin typeface="Calibri" panose="020F0502020204030204" pitchFamily="34" charset="0"/>
                <a:ea typeface="Calibri" panose="020F0502020204030204" pitchFamily="34" charset="0"/>
              </a:rPr>
              <a:t>*, et al.</a:t>
            </a:r>
            <a:endParaRPr lang="it-IT" sz="1800" dirty="0">
              <a:solidFill>
                <a:srgbClr val="000000"/>
              </a:solidFill>
              <a:effectLst/>
              <a:latin typeface="Arial" panose="020B0604020202020204" pitchFamily="34" charset="0"/>
              <a:ea typeface="Calibri" panose="020F0502020204030204" pitchFamily="34" charset="0"/>
            </a:endParaRPr>
          </a:p>
          <a:p>
            <a:pPr algn="ctr"/>
            <a:r>
              <a:rPr lang="it-IT" sz="1400" dirty="0">
                <a:effectLst/>
                <a:latin typeface="Calibri" panose="020F0502020204030204" pitchFamily="34" charset="0"/>
                <a:ea typeface="Calibri" panose="020F0502020204030204" pitchFamily="34" charset="0"/>
                <a:cs typeface="Times New Roman" panose="02020603050405020304" pitchFamily="18" charset="0"/>
              </a:rPr>
              <a:t>*Fondazione IRCCS Istituto Nazionale dei Tumori, Milano, Italia</a:t>
            </a:r>
          </a:p>
        </p:txBody>
      </p:sp>
    </p:spTree>
    <p:extLst>
      <p:ext uri="{BB962C8B-B14F-4D97-AF65-F5344CB8AC3E}">
        <p14:creationId xmlns:p14="http://schemas.microsoft.com/office/powerpoint/2010/main" val="4093033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3EC0749-7153-DE41-BD62-C28361497CE0}"/>
              </a:ext>
            </a:extLst>
          </p:cNvPr>
          <p:cNvSpPr>
            <a:spLocks noGrp="1"/>
          </p:cNvSpPr>
          <p:nvPr>
            <p:ph idx="1"/>
          </p:nvPr>
        </p:nvSpPr>
        <p:spPr>
          <a:xfrm>
            <a:off x="628650" y="1369218"/>
            <a:ext cx="7886700" cy="3494184"/>
          </a:xfrm>
        </p:spPr>
        <p:txBody>
          <a:bodyPr>
            <a:normAutofit/>
          </a:bodyPr>
          <a:lstStyle/>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La possibile rilevanza prognostica dello stato HER2-low nella paziente con carcinoma mammario non è del tutto nota e le evidenze attualmente disponibili appaiono conflittuali, tanto nelle forme precoci quanto in quelle avanzate.</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È stato condotto uno studio retrospettivo-prospettico che ha valutato l’impatto dello stato di HER2 (low vs 0) sugli esiti di sopravvivenza libera da progressione (PFS) e sopravvivenza globale (OS) di 436 pazienti consecutive con carcinoma mammario avanzato (ABC) endocrino-sensibile sottoposte a trattamento di prima linea con inibitore CDK4/6 (CDK4/6i) più terapia endocrina (ET) presso sei centri oncologici italiani.</a:t>
            </a:r>
          </a:p>
        </p:txBody>
      </p:sp>
      <p:sp>
        <p:nvSpPr>
          <p:cNvPr id="3" name="Titolo 2">
            <a:extLst>
              <a:ext uri="{FF2B5EF4-FFF2-40B4-BE49-F238E27FC236}">
                <a16:creationId xmlns:a16="http://schemas.microsoft.com/office/drawing/2014/main" id="{F25A7332-9A05-FF43-9909-628E27D21698}"/>
              </a:ext>
            </a:extLst>
          </p:cNvPr>
          <p:cNvSpPr>
            <a:spLocks noGrp="1"/>
          </p:cNvSpPr>
          <p:nvPr>
            <p:ph type="title"/>
          </p:nvPr>
        </p:nvSpPr>
        <p:spPr/>
        <p:txBody>
          <a:bodyPr/>
          <a:lstStyle/>
          <a:p>
            <a:r>
              <a:rPr lang="it-IT" dirty="0"/>
              <a:t>MESSAGGI CHIAVE</a:t>
            </a:r>
          </a:p>
        </p:txBody>
      </p:sp>
    </p:spTree>
    <p:extLst>
      <p:ext uri="{BB962C8B-B14F-4D97-AF65-F5344CB8AC3E}">
        <p14:creationId xmlns:p14="http://schemas.microsoft.com/office/powerpoint/2010/main" val="212455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03EC0749-7153-DE41-BD62-C28361497CE0}"/>
              </a:ext>
            </a:extLst>
          </p:cNvPr>
          <p:cNvSpPr>
            <a:spLocks noGrp="1"/>
          </p:cNvSpPr>
          <p:nvPr>
            <p:ph idx="1"/>
          </p:nvPr>
        </p:nvSpPr>
        <p:spPr>
          <a:xfrm>
            <a:off x="628650" y="1369218"/>
            <a:ext cx="7886700" cy="3494184"/>
          </a:xfrm>
        </p:spPr>
        <p:txBody>
          <a:bodyPr>
            <a:normAutofit/>
          </a:bodyPr>
          <a:lstStyle/>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Lo stato HER2-low (n = 269), rispetto allo stato HER2-0 (n = 159), è risultato associato a un peggioramento significativo tanto della PFS (PFS mediana 23,6 vs 32,3 mesi; p = 0,014) quanto dell’OS (OS mediana 48,7 vs 58,3 mesi; p = 0,025), dato confermato nei modelli multivariati aggiustati per covariate clinicamente rilevanti, nonché in un’analisi di sottogruppo condotta nelle 256 pazienti che disponevano di campioni di tumore metastatico raccolti prima dell’avvio del trattamento.</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I risultati dello studio confermano il valore prognostico negativo indipendente dello stato HER2-low in pazienti con ABC HR+/HER2- trattate con CDK4/6i più ET nel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setting</a:t>
            </a:r>
            <a:r>
              <a:rPr lang="it-IT" sz="1800" dirty="0">
                <a:effectLst/>
                <a:latin typeface="Calibri" panose="020F0502020204030204" pitchFamily="34" charset="0"/>
                <a:ea typeface="Calibri" panose="020F0502020204030204" pitchFamily="34" charset="0"/>
                <a:cs typeface="Times New Roman" panose="02020603050405020304" pitchFamily="18" charset="0"/>
              </a:rPr>
              <a:t> di prima linea ed evidenziano la necessità di algoritmi mirati, che tengano conto di tale variabile nella definizione delle strategie di trattamento.</a:t>
            </a:r>
          </a:p>
        </p:txBody>
      </p:sp>
      <p:sp>
        <p:nvSpPr>
          <p:cNvPr id="3" name="Titolo 2">
            <a:extLst>
              <a:ext uri="{FF2B5EF4-FFF2-40B4-BE49-F238E27FC236}">
                <a16:creationId xmlns:a16="http://schemas.microsoft.com/office/drawing/2014/main" id="{F25A7332-9A05-FF43-9909-628E27D21698}"/>
              </a:ext>
            </a:extLst>
          </p:cNvPr>
          <p:cNvSpPr>
            <a:spLocks noGrp="1"/>
          </p:cNvSpPr>
          <p:nvPr>
            <p:ph type="title"/>
          </p:nvPr>
        </p:nvSpPr>
        <p:spPr/>
        <p:txBody>
          <a:bodyPr/>
          <a:lstStyle/>
          <a:p>
            <a:r>
              <a:rPr lang="it-IT" dirty="0"/>
              <a:t>MESSAGGI CHIAVE</a:t>
            </a:r>
          </a:p>
        </p:txBody>
      </p:sp>
    </p:spTree>
    <p:extLst>
      <p:ext uri="{BB962C8B-B14F-4D97-AF65-F5344CB8AC3E}">
        <p14:creationId xmlns:p14="http://schemas.microsoft.com/office/powerpoint/2010/main" val="411525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57994E7-8DC4-B9E2-B42D-84D54EFD1CD8}"/>
              </a:ext>
            </a:extLst>
          </p:cNvPr>
          <p:cNvSpPr>
            <a:spLocks noGrp="1"/>
          </p:cNvSpPr>
          <p:nvPr>
            <p:ph type="title"/>
          </p:nvPr>
        </p:nvSpPr>
        <p:spPr/>
        <p:txBody>
          <a:bodyPr/>
          <a:lstStyle/>
          <a:p>
            <a:r>
              <a:rPr lang="it-IT" dirty="0">
                <a:effectLst/>
                <a:latin typeface="Calibri" panose="020F0502020204030204" pitchFamily="34" charset="0"/>
                <a:ea typeface="Calibri" panose="020F0502020204030204" pitchFamily="34" charset="0"/>
              </a:rPr>
              <a:t>BACKGROUND</a:t>
            </a:r>
            <a:endParaRPr lang="it-IT" dirty="0"/>
          </a:p>
        </p:txBody>
      </p:sp>
      <p:sp>
        <p:nvSpPr>
          <p:cNvPr id="2" name="Segnaposto contenuto 1">
            <a:extLst>
              <a:ext uri="{FF2B5EF4-FFF2-40B4-BE49-F238E27FC236}">
                <a16:creationId xmlns:a16="http://schemas.microsoft.com/office/drawing/2014/main" id="{13EE6C81-5CC4-39E0-D709-FB8E4F2988AD}"/>
              </a:ext>
            </a:extLst>
          </p:cNvPr>
          <p:cNvSpPr>
            <a:spLocks noGrp="1"/>
          </p:cNvSpPr>
          <p:nvPr>
            <p:ph idx="10"/>
          </p:nvPr>
        </p:nvSpPr>
        <p:spPr>
          <a:xfrm>
            <a:off x="651765" y="1831155"/>
            <a:ext cx="8040290" cy="2961562"/>
          </a:xfrm>
        </p:spPr>
        <p:txBody>
          <a:bodyPr>
            <a:normAutofit/>
          </a:bodyPr>
          <a:lstStyle/>
          <a:p>
            <a:pPr lvl="0">
              <a:lnSpc>
                <a:spcPct val="110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Gli inibitori delle chinasi ciclina-dipendenti 4/6 (CDK4/6i) in associazione a terapia endocrina (ET) rappresentano il trattamento di prima linea standard per pazienti con carcinoma mammario avanzato positivo per i recettori ormonali, negativo per il recettore 2 del fattore di crescita epidermico umano (ABC HR+/HER2-).</a:t>
            </a:r>
          </a:p>
          <a:p>
            <a:pPr lvl="0">
              <a:lnSpc>
                <a:spcPct val="110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Il BC HER2-low, definito in base a un punteggio immunoistochimico (IHC) per HER2 di 1+ o 2+ con test di ibridazione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in situ </a:t>
            </a:r>
            <a:r>
              <a:rPr lang="it-IT" sz="1800" dirty="0">
                <a:effectLst/>
                <a:latin typeface="Calibri" panose="020F0502020204030204" pitchFamily="34" charset="0"/>
                <a:ea typeface="Calibri" panose="020F0502020204030204" pitchFamily="34" charset="0"/>
                <a:cs typeface="Times New Roman" panose="02020603050405020304" pitchFamily="18" charset="0"/>
              </a:rPr>
              <a:t>(ISH) negativo, rende conto di oltre la metà di tutti i casi di ABC HR+/HER2- ed è associato a un beneficio clinico significativo del trattamento con trastuzumab-deruxtecan, un nuovo anticorpo farmaco-coniugato (ADC) anti-HER2.</a:t>
            </a:r>
          </a:p>
        </p:txBody>
      </p:sp>
    </p:spTree>
    <p:extLst>
      <p:ext uri="{BB962C8B-B14F-4D97-AF65-F5344CB8AC3E}">
        <p14:creationId xmlns:p14="http://schemas.microsoft.com/office/powerpoint/2010/main" val="865463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57994E7-8DC4-B9E2-B42D-84D54EFD1CD8}"/>
              </a:ext>
            </a:extLst>
          </p:cNvPr>
          <p:cNvSpPr>
            <a:spLocks noGrp="1"/>
          </p:cNvSpPr>
          <p:nvPr>
            <p:ph type="title"/>
          </p:nvPr>
        </p:nvSpPr>
        <p:spPr/>
        <p:txBody>
          <a:bodyPr/>
          <a:lstStyle/>
          <a:p>
            <a:r>
              <a:rPr lang="it-IT" dirty="0">
                <a:effectLst/>
                <a:latin typeface="Calibri" panose="020F0502020204030204" pitchFamily="34" charset="0"/>
                <a:ea typeface="Calibri" panose="020F0502020204030204" pitchFamily="34" charset="0"/>
              </a:rPr>
              <a:t>BACKGROUND</a:t>
            </a:r>
            <a:endParaRPr lang="it-IT" dirty="0"/>
          </a:p>
        </p:txBody>
      </p:sp>
      <p:sp>
        <p:nvSpPr>
          <p:cNvPr id="2" name="Segnaposto contenuto 1">
            <a:extLst>
              <a:ext uri="{FF2B5EF4-FFF2-40B4-BE49-F238E27FC236}">
                <a16:creationId xmlns:a16="http://schemas.microsoft.com/office/drawing/2014/main" id="{13EE6C81-5CC4-39E0-D709-FB8E4F2988AD}"/>
              </a:ext>
            </a:extLst>
          </p:cNvPr>
          <p:cNvSpPr>
            <a:spLocks noGrp="1"/>
          </p:cNvSpPr>
          <p:nvPr>
            <p:ph idx="10"/>
          </p:nvPr>
        </p:nvSpPr>
        <p:spPr>
          <a:xfrm>
            <a:off x="651765" y="1831155"/>
            <a:ext cx="8040290" cy="2961562"/>
          </a:xfrm>
        </p:spPr>
        <p:txBody>
          <a:bodyPr>
            <a:normAutofit/>
          </a:bodyPr>
          <a:lstStyle/>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Le evidenze relative all’impatto prognostico dello stato HER2-low sono conflittuali tanto nel BC in stadio limitato che nelle forme avanzate.</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Il presente lavoro si è proposto di indagare la possibile rilevanza prognostica dello stato HER2-low in un popolazione di pazienti ABC trattate con CDK4/6i più ET.</a:t>
            </a:r>
          </a:p>
        </p:txBody>
      </p:sp>
    </p:spTree>
    <p:extLst>
      <p:ext uri="{BB962C8B-B14F-4D97-AF65-F5344CB8AC3E}">
        <p14:creationId xmlns:p14="http://schemas.microsoft.com/office/powerpoint/2010/main" val="1178896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057994E7-8DC4-B9E2-B42D-84D54EFD1CD8}"/>
              </a:ext>
            </a:extLst>
          </p:cNvPr>
          <p:cNvSpPr>
            <a:spLocks noGrp="1"/>
          </p:cNvSpPr>
          <p:nvPr>
            <p:ph type="title"/>
          </p:nvPr>
        </p:nvSpPr>
        <p:spPr/>
        <p:txBody>
          <a:bodyPr/>
          <a:lstStyle/>
          <a:p>
            <a:r>
              <a:rPr lang="it-IT" dirty="0">
                <a:effectLst/>
                <a:latin typeface="Calibri" panose="020F0502020204030204" pitchFamily="34" charset="0"/>
                <a:ea typeface="Calibri" panose="020F0502020204030204" pitchFamily="34" charset="0"/>
              </a:rPr>
              <a:t>BACKGROUND</a:t>
            </a:r>
            <a:endParaRPr lang="it-IT" dirty="0"/>
          </a:p>
        </p:txBody>
      </p:sp>
      <p:sp>
        <p:nvSpPr>
          <p:cNvPr id="2" name="Segnaposto contenuto 1">
            <a:extLst>
              <a:ext uri="{FF2B5EF4-FFF2-40B4-BE49-F238E27FC236}">
                <a16:creationId xmlns:a16="http://schemas.microsoft.com/office/drawing/2014/main" id="{13EE6C81-5CC4-39E0-D709-FB8E4F2988AD}"/>
              </a:ext>
            </a:extLst>
          </p:cNvPr>
          <p:cNvSpPr>
            <a:spLocks noGrp="1"/>
          </p:cNvSpPr>
          <p:nvPr>
            <p:ph idx="10"/>
          </p:nvPr>
        </p:nvSpPr>
        <p:spPr>
          <a:xfrm>
            <a:off x="651765" y="1831154"/>
            <a:ext cx="8120446" cy="3022199"/>
          </a:xfrm>
        </p:spPr>
        <p:txBody>
          <a:bodyPr>
            <a:normAutofit fontScale="92500" lnSpcReduction="20000"/>
          </a:bodyPr>
          <a:lstStyle/>
          <a:p>
            <a:pPr lvl="0">
              <a:lnSpc>
                <a:spcPct val="110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Sono state valutate 767 pazienti consecutive con ABC HR+/HER2- trattate con CDK4/6i più ET nel periodo gennaio 2017 - gennaio 2022.</a:t>
            </a:r>
          </a:p>
          <a:p>
            <a:pPr lvl="0">
              <a:lnSpc>
                <a:spcPct val="110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Di queste, 436 (56,8%) hanno ricevuto il trattamento con CDK4/6i più ET come terapia di prima linea e sono state incluse nell’analisi.</a:t>
            </a:r>
          </a:p>
          <a:p>
            <a:pPr lvl="0">
              <a:lnSpc>
                <a:spcPct val="110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L’età mediana era 63 anni (range 27-87) e 362 pazienti (83,0%) erano in post-menopausa.</a:t>
            </a:r>
          </a:p>
          <a:p>
            <a:pPr lvl="0">
              <a:lnSpc>
                <a:spcPct val="110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La maggior parte delle pazienti è stata trattata con palbociclib (68,3%), mentre 91 (20,9%) e 47 (10,8%) pazienti hanno ricevuto ribociclib e abemaciclib, rispettivamente.</a:t>
            </a:r>
          </a:p>
          <a:p>
            <a:pPr lvl="0">
              <a:lnSpc>
                <a:spcPct val="110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Per quanto riguarda lo stato di HER2, 269 (62,9%) pazienti presentavano tumori HER2-low, 159 (37,1%) tumori HER2-0.</a:t>
            </a:r>
          </a:p>
        </p:txBody>
      </p:sp>
    </p:spTree>
    <p:extLst>
      <p:ext uri="{BB962C8B-B14F-4D97-AF65-F5344CB8AC3E}">
        <p14:creationId xmlns:p14="http://schemas.microsoft.com/office/powerpoint/2010/main" val="15624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59B9E04-870B-B8FA-6636-5642944B53C1}"/>
              </a:ext>
            </a:extLst>
          </p:cNvPr>
          <p:cNvSpPr>
            <a:spLocks noGrp="1"/>
          </p:cNvSpPr>
          <p:nvPr>
            <p:ph type="title"/>
          </p:nvPr>
        </p:nvSpPr>
        <p:spPr/>
        <p:txBody>
          <a:bodyPr/>
          <a:lstStyle/>
          <a:p>
            <a:r>
              <a:rPr lang="it-IT" dirty="0"/>
              <a:t>RISULTATI</a:t>
            </a:r>
          </a:p>
        </p:txBody>
      </p:sp>
      <p:sp>
        <p:nvSpPr>
          <p:cNvPr id="2" name="Segnaposto contenuto 1">
            <a:extLst>
              <a:ext uri="{FF2B5EF4-FFF2-40B4-BE49-F238E27FC236}">
                <a16:creationId xmlns:a16="http://schemas.microsoft.com/office/drawing/2014/main" id="{CEB3C9E4-962A-DBFE-6699-B3AAC12AB97F}"/>
              </a:ext>
            </a:extLst>
          </p:cNvPr>
          <p:cNvSpPr>
            <a:spLocks noGrp="1"/>
          </p:cNvSpPr>
          <p:nvPr>
            <p:ph idx="10"/>
          </p:nvPr>
        </p:nvSpPr>
        <p:spPr/>
        <p:txBody>
          <a:bodyPr>
            <a:noAutofit/>
          </a:bodyPr>
          <a:lstStyle/>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Lo stato HER2-low è risultato associato a una PFS significativamente inferiore rispetto allo stato HER2-0 (PFS mediana [mPFS] 23,6 vs 32,3 mesi, rispettivamente; p = 0,014), nonché a un’OS significativamente peggiore (OS mediana [mOS] 48,7 vs 58,3 mesi, rispettivamente; p = 0,025).</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Questi risultati sono stati confermati in modelli multivariati con aggiustamento dell’impatto dello stato di HER2 per covariate clinicamente rilevanti, in particolare lo stato dei recettori estrogenici, i valori di Ki-67, l’età, il numero di sedi metastatiche, la presenza di metastasi epatiche, l’intervallo libero da malattia e lo stato di validità ECOG.</a:t>
            </a:r>
          </a:p>
        </p:txBody>
      </p:sp>
    </p:spTree>
    <p:extLst>
      <p:ext uri="{BB962C8B-B14F-4D97-AF65-F5344CB8AC3E}">
        <p14:creationId xmlns:p14="http://schemas.microsoft.com/office/powerpoint/2010/main" val="1313108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59B9E04-870B-B8FA-6636-5642944B53C1}"/>
              </a:ext>
            </a:extLst>
          </p:cNvPr>
          <p:cNvSpPr>
            <a:spLocks noGrp="1"/>
          </p:cNvSpPr>
          <p:nvPr>
            <p:ph type="title"/>
          </p:nvPr>
        </p:nvSpPr>
        <p:spPr/>
        <p:txBody>
          <a:bodyPr/>
          <a:lstStyle/>
          <a:p>
            <a:r>
              <a:rPr lang="it-IT" dirty="0"/>
              <a:t>RISULTATI</a:t>
            </a:r>
          </a:p>
        </p:txBody>
      </p:sp>
      <p:sp>
        <p:nvSpPr>
          <p:cNvPr id="2" name="Segnaposto contenuto 1">
            <a:extLst>
              <a:ext uri="{FF2B5EF4-FFF2-40B4-BE49-F238E27FC236}">
                <a16:creationId xmlns:a16="http://schemas.microsoft.com/office/drawing/2014/main" id="{CEB3C9E4-962A-DBFE-6699-B3AAC12AB97F}"/>
              </a:ext>
            </a:extLst>
          </p:cNvPr>
          <p:cNvSpPr>
            <a:spLocks noGrp="1"/>
          </p:cNvSpPr>
          <p:nvPr>
            <p:ph idx="10"/>
          </p:nvPr>
        </p:nvSpPr>
        <p:spPr>
          <a:xfrm>
            <a:off x="651765" y="1831154"/>
            <a:ext cx="7886700" cy="2981477"/>
          </a:xfrm>
        </p:spPr>
        <p:txBody>
          <a:bodyPr>
            <a:noAutofit/>
          </a:bodyPr>
          <a:lstStyle/>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In questa analisi, lo stato HER2-low, rispetto allo stato HER2-0, è risultato associato in modo indipendente a un peggioramento degli esiti di PFS (</a:t>
            </a:r>
            <a:r>
              <a:rPr lang="it-IT" sz="1800" i="1" dirty="0">
                <a:effectLst/>
                <a:latin typeface="Calibri" panose="020F0502020204030204" pitchFamily="34" charset="0"/>
                <a:ea typeface="Calibri" panose="020F0502020204030204" pitchFamily="34" charset="0"/>
                <a:cs typeface="Times New Roman" panose="02020603050405020304" pitchFamily="18" charset="0"/>
              </a:rPr>
              <a:t>hazard ratio</a:t>
            </a:r>
            <a:r>
              <a:rPr lang="it-IT" sz="1800" dirty="0">
                <a:effectLst/>
                <a:latin typeface="Calibri" panose="020F0502020204030204" pitchFamily="34" charset="0"/>
                <a:ea typeface="Calibri" panose="020F0502020204030204" pitchFamily="34" charset="0"/>
                <a:cs typeface="Times New Roman" panose="02020603050405020304" pitchFamily="18" charset="0"/>
              </a:rPr>
              <a:t> aggiustato [aHR]: 1,62; intervallo di confidenza [IC] al 95%: 1,17-2,24; p &lt;0,01) e OS (aHR: 1,74; IC 95%: 1,09-2,76; p = 0,019).</a:t>
            </a:r>
          </a:p>
          <a:p>
            <a:pPr lvl="0"/>
            <a:r>
              <a:rPr lang="it-IT" sz="1800" dirty="0">
                <a:effectLst/>
                <a:latin typeface="Calibri" panose="020F0502020204030204" pitchFamily="34" charset="0"/>
                <a:ea typeface="Calibri" panose="020F0502020204030204" pitchFamily="34" charset="0"/>
                <a:cs typeface="Times New Roman" panose="02020603050405020304" pitchFamily="18" charset="0"/>
              </a:rPr>
              <a:t>L’analisi di sottogruppo condotta nelle 256 pazienti con campioni di tumore metastatico disponibili raccolti prima dell’avvio del trattamento con CDK4/6i più ET ha confermato l’associazione indipendente dello stato HER2-low (n = 157), rispetto allo stato HER2-0 (n = 99), con esiti peggiori in termini di PFS (mPFS 24,5 vs 35,2 mesi, p = 0,01; aHR 2,07; IC 95%: 1,28-3,34, p &lt;0,01) e OS (mOS 48,7 vs 72,3 mesi, p = 0,027; aHR 3,12; IC 95%: 1,44-6,77, p &lt;0,01).</a:t>
            </a:r>
          </a:p>
        </p:txBody>
      </p:sp>
    </p:spTree>
    <p:extLst>
      <p:ext uri="{BB962C8B-B14F-4D97-AF65-F5344CB8AC3E}">
        <p14:creationId xmlns:p14="http://schemas.microsoft.com/office/powerpoint/2010/main" val="283717946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TotalTime>
  <Words>968</Words>
  <Application>Microsoft Office PowerPoint</Application>
  <PresentationFormat>Presentazione su schermo (16:9)</PresentationFormat>
  <Paragraphs>32</Paragraphs>
  <Slides>11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11</vt:i4>
      </vt:variant>
    </vt:vector>
  </HeadingPairs>
  <TitlesOfParts>
    <vt:vector size="16" baseType="lpstr">
      <vt:lpstr>Arial</vt:lpstr>
      <vt:lpstr>Calibri</vt:lpstr>
      <vt:lpstr>Calibri Light</vt:lpstr>
      <vt:lpstr>Wingdings</vt:lpstr>
      <vt:lpstr>Tema di Office</vt:lpstr>
      <vt:lpstr>Presentazione standard di PowerPoint</vt:lpstr>
      <vt:lpstr>Presentazione standard di PowerPoint</vt:lpstr>
      <vt:lpstr>MESSAGGI CHIAVE</vt:lpstr>
      <vt:lpstr>MESSAGGI CHIAVE</vt:lpstr>
      <vt:lpstr>BACKGROUND</vt:lpstr>
      <vt:lpstr>BACKGROUND</vt:lpstr>
      <vt:lpstr>BACKGROUND</vt:lpstr>
      <vt:lpstr>RISULTATI</vt:lpstr>
      <vt:lpstr>RISULTATI</vt:lpstr>
      <vt:lpstr>CONCLUSIONI E PROSPETTIVE</vt:lpstr>
      <vt:lpstr>Presentazione standard di PowerPoint</vt:lpstr>
    </vt:vector>
  </TitlesOfParts>
  <Manager/>
  <Company>Infomedica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ESMO22 | BC | CDK4/6i</dc:title>
  <dc:subject/>
  <dc:creator>Giorgio Mantovani</dc:creator>
  <cp:keywords/>
  <dc:description/>
  <cp:lastModifiedBy>Ili infomedica</cp:lastModifiedBy>
  <cp:revision>246</cp:revision>
  <dcterms:created xsi:type="dcterms:W3CDTF">2019-04-12T11:26:00Z</dcterms:created>
  <dcterms:modified xsi:type="dcterms:W3CDTF">2022-12-14T10:34:32Z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1033-10.2.0.6020</vt:lpwstr>
  </property>
</Properties>
</file>